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  <p:sldMasterId id="2147483706" r:id="rId5"/>
  </p:sldMasterIdLst>
  <p:notesMasterIdLst>
    <p:notesMasterId r:id="rId39"/>
  </p:notesMasterIdLst>
  <p:handoutMasterIdLst>
    <p:handoutMasterId r:id="rId40"/>
  </p:handoutMasterIdLst>
  <p:sldIdLst>
    <p:sldId id="587" r:id="rId6"/>
    <p:sldId id="279" r:id="rId7"/>
    <p:sldId id="257" r:id="rId8"/>
    <p:sldId id="287" r:id="rId9"/>
    <p:sldId id="296" r:id="rId10"/>
    <p:sldId id="545" r:id="rId11"/>
    <p:sldId id="297" r:id="rId12"/>
    <p:sldId id="298" r:id="rId13"/>
    <p:sldId id="299" r:id="rId14"/>
    <p:sldId id="352" r:id="rId15"/>
    <p:sldId id="359" r:id="rId16"/>
    <p:sldId id="303" r:id="rId17"/>
    <p:sldId id="304" r:id="rId18"/>
    <p:sldId id="305" r:id="rId19"/>
    <p:sldId id="357" r:id="rId20"/>
    <p:sldId id="275" r:id="rId21"/>
    <p:sldId id="390" r:id="rId22"/>
    <p:sldId id="395" r:id="rId23"/>
    <p:sldId id="256" r:id="rId24"/>
    <p:sldId id="471" r:id="rId25"/>
    <p:sldId id="546" r:id="rId26"/>
    <p:sldId id="389" r:id="rId27"/>
    <p:sldId id="550" r:id="rId28"/>
    <p:sldId id="493" r:id="rId29"/>
    <p:sldId id="586" r:id="rId30"/>
    <p:sldId id="406" r:id="rId31"/>
    <p:sldId id="410" r:id="rId32"/>
    <p:sldId id="383" r:id="rId33"/>
    <p:sldId id="384" r:id="rId34"/>
    <p:sldId id="385" r:id="rId35"/>
    <p:sldId id="386" r:id="rId36"/>
    <p:sldId id="387" r:id="rId37"/>
    <p:sldId id="388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73"/>
    <a:srgbClr val="003399"/>
    <a:srgbClr val="003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27774-C517-442E-8C92-B9BF10DD8C6F}" v="21" dt="2022-07-22T18:30:0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8" autoAdjust="0"/>
    <p:restoredTop sz="81472" autoAdjust="0"/>
  </p:normalViewPr>
  <p:slideViewPr>
    <p:cSldViewPr snapToGrid="0" snapToObjects="1">
      <p:cViewPr varScale="1">
        <p:scale>
          <a:sx n="89" d="100"/>
          <a:sy n="89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ez, Heydi X (Havana)" userId="c0245d92-a33a-4fb5-a08f-7dfbf34f07c5" providerId="ADAL" clId="{FAE27774-C517-442E-8C92-B9BF10DD8C6F}"/>
    <pc:docChg chg="undo redo custSel modSld">
      <pc:chgData name="Nunez, Heydi X (Havana)" userId="c0245d92-a33a-4fb5-a08f-7dfbf34f07c5" providerId="ADAL" clId="{FAE27774-C517-442E-8C92-B9BF10DD8C6F}" dt="2022-07-22T18:57:21.894" v="1388" actId="12"/>
      <pc:docMkLst>
        <pc:docMk/>
      </pc:docMkLst>
      <pc:sldChg chg="modSp mod">
        <pc:chgData name="Nunez, Heydi X (Havana)" userId="c0245d92-a33a-4fb5-a08f-7dfbf34f07c5" providerId="ADAL" clId="{FAE27774-C517-442E-8C92-B9BF10DD8C6F}" dt="2022-07-22T18:45:47.077" v="1291"/>
        <pc:sldMkLst>
          <pc:docMk/>
          <pc:sldMk cId="0" sldId="256"/>
        </pc:sldMkLst>
        <pc:spChg chg="mod">
          <ac:chgData name="Nunez, Heydi X (Havana)" userId="c0245d92-a33a-4fb5-a08f-7dfbf34f07c5" providerId="ADAL" clId="{FAE27774-C517-442E-8C92-B9BF10DD8C6F}" dt="2022-07-22T18:45:47.077" v="1291"/>
          <ac:spMkLst>
            <pc:docMk/>
            <pc:sldMk cId="0" sldId="256"/>
            <ac:spMk id="2051" creationId="{4796800C-1F7D-464D-932C-0384902BDCD0}"/>
          </ac:spMkLst>
        </pc:spChg>
        <pc:spChg chg="mod">
          <ac:chgData name="Nunez, Heydi X (Havana)" userId="c0245d92-a33a-4fb5-a08f-7dfbf34f07c5" providerId="ADAL" clId="{FAE27774-C517-442E-8C92-B9BF10DD8C6F}" dt="2022-07-22T18:45:36.058" v="1290"/>
          <ac:spMkLst>
            <pc:docMk/>
            <pc:sldMk cId="0" sldId="256"/>
            <ac:spMk id="9218" creationId="{313E933C-A97B-4D87-A107-D35E389F4E63}"/>
          </ac:spMkLst>
        </pc:spChg>
      </pc:sldChg>
      <pc:sldChg chg="modSp mod">
        <pc:chgData name="Nunez, Heydi X (Havana)" userId="c0245d92-a33a-4fb5-a08f-7dfbf34f07c5" providerId="ADAL" clId="{FAE27774-C517-442E-8C92-B9BF10DD8C6F}" dt="2022-07-22T17:33:30.328" v="167" actId="20577"/>
        <pc:sldMkLst>
          <pc:docMk/>
          <pc:sldMk cId="0" sldId="257"/>
        </pc:sldMkLst>
        <pc:spChg chg="mod">
          <ac:chgData name="Nunez, Heydi X (Havana)" userId="c0245d92-a33a-4fb5-a08f-7dfbf34f07c5" providerId="ADAL" clId="{FAE27774-C517-442E-8C92-B9BF10DD8C6F}" dt="2022-07-22T17:33:30.328" v="167" actId="20577"/>
          <ac:spMkLst>
            <pc:docMk/>
            <pc:sldMk cId="0" sldId="257"/>
            <ac:spMk id="13315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19T19:31:45.143" v="128" actId="1076"/>
          <ac:spMkLst>
            <pc:docMk/>
            <pc:sldMk cId="0" sldId="257"/>
            <ac:spMk id="90114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39:26.227" v="1220" actId="255"/>
        <pc:sldMkLst>
          <pc:docMk/>
          <pc:sldMk cId="0" sldId="275"/>
        </pc:sldMkLst>
        <pc:spChg chg="mod">
          <ac:chgData name="Nunez, Heydi X (Havana)" userId="c0245d92-a33a-4fb5-a08f-7dfbf34f07c5" providerId="ADAL" clId="{FAE27774-C517-442E-8C92-B9BF10DD8C6F}" dt="2022-07-22T18:37:41.835" v="1201" actId="1076"/>
          <ac:spMkLst>
            <pc:docMk/>
            <pc:sldMk cId="0" sldId="275"/>
            <ac:spMk id="8192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7:46.579" v="1202" actId="1076"/>
          <ac:spMkLst>
            <pc:docMk/>
            <pc:sldMk cId="0" sldId="275"/>
            <ac:spMk id="81924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7:49.843" v="1203" actId="1076"/>
          <ac:spMkLst>
            <pc:docMk/>
            <pc:sldMk cId="0" sldId="275"/>
            <ac:spMk id="81928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7:59.331" v="1208" actId="1076"/>
          <ac:spMkLst>
            <pc:docMk/>
            <pc:sldMk cId="0" sldId="275"/>
            <ac:spMk id="81930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9:26.227" v="1220" actId="255"/>
          <ac:spMkLst>
            <pc:docMk/>
            <pc:sldMk cId="0" sldId="275"/>
            <ac:spMk id="81931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8:58.908" v="1215" actId="1076"/>
          <ac:spMkLst>
            <pc:docMk/>
            <pc:sldMk cId="0" sldId="275"/>
            <ac:spMk id="8193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9:02.301" v="1216" actId="1076"/>
          <ac:spMkLst>
            <pc:docMk/>
            <pc:sldMk cId="0" sldId="275"/>
            <ac:spMk id="8193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6:43.454" v="1163"/>
          <ac:spMkLst>
            <pc:docMk/>
            <pc:sldMk cId="0" sldId="275"/>
            <ac:spMk id="142338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19T19:30:51.803" v="126" actId="20577"/>
        <pc:sldMkLst>
          <pc:docMk/>
          <pc:sldMk cId="2401075050" sldId="279"/>
        </pc:sldMkLst>
        <pc:spChg chg="mod">
          <ac:chgData name="Nunez, Heydi X (Havana)" userId="c0245d92-a33a-4fb5-a08f-7dfbf34f07c5" providerId="ADAL" clId="{FAE27774-C517-442E-8C92-B9BF10DD8C6F}" dt="2022-07-19T19:30:51.803" v="126" actId="20577"/>
          <ac:spMkLst>
            <pc:docMk/>
            <pc:sldMk cId="2401075050" sldId="279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7:37:42.055" v="208" actId="20577"/>
        <pc:sldMkLst>
          <pc:docMk/>
          <pc:sldMk cId="0" sldId="287"/>
        </pc:sldMkLst>
        <pc:spChg chg="mod">
          <ac:chgData name="Nunez, Heydi X (Havana)" userId="c0245d92-a33a-4fb5-a08f-7dfbf34f07c5" providerId="ADAL" clId="{FAE27774-C517-442E-8C92-B9BF10DD8C6F}" dt="2022-07-22T17:34:21.086" v="168"/>
          <ac:spMkLst>
            <pc:docMk/>
            <pc:sldMk cId="0" sldId="287"/>
            <ac:spMk id="22118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37:42.055" v="208" actId="20577"/>
          <ac:spMkLst>
            <pc:docMk/>
            <pc:sldMk cId="0" sldId="287"/>
            <ac:spMk id="221187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7:39:01.719" v="210"/>
        <pc:sldMkLst>
          <pc:docMk/>
          <pc:sldMk cId="1794141895" sldId="296"/>
        </pc:sldMkLst>
        <pc:spChg chg="mod">
          <ac:chgData name="Nunez, Heydi X (Havana)" userId="c0245d92-a33a-4fb5-a08f-7dfbf34f07c5" providerId="ADAL" clId="{FAE27774-C517-442E-8C92-B9BF10DD8C6F}" dt="2022-07-22T17:39:01.719" v="210"/>
          <ac:spMkLst>
            <pc:docMk/>
            <pc:sldMk cId="1794141895" sldId="296"/>
            <ac:spMk id="131079" creationId="{00000000-0000-0000-0000-000000000000}"/>
          </ac:spMkLst>
        </pc:spChg>
      </pc:sldChg>
      <pc:sldChg chg="addSp delSp modSp mod modNotesTx">
        <pc:chgData name="Nunez, Heydi X (Havana)" userId="c0245d92-a33a-4fb5-a08f-7dfbf34f07c5" providerId="ADAL" clId="{FAE27774-C517-442E-8C92-B9BF10DD8C6F}" dt="2022-07-22T18:04:47.557" v="574" actId="6549"/>
        <pc:sldMkLst>
          <pc:docMk/>
          <pc:sldMk cId="3792663896" sldId="297"/>
        </pc:sldMkLst>
        <pc:spChg chg="add del">
          <ac:chgData name="Nunez, Heydi X (Havana)" userId="c0245d92-a33a-4fb5-a08f-7dfbf34f07c5" providerId="ADAL" clId="{FAE27774-C517-442E-8C92-B9BF10DD8C6F}" dt="2022-07-22T17:50:30.747" v="280" actId="22"/>
          <ac:spMkLst>
            <pc:docMk/>
            <pc:sldMk cId="3792663896" sldId="297"/>
            <ac:spMk id="20" creationId="{EA7F5495-0A4D-1C53-3B20-11D7AE7A2E6F}"/>
          </ac:spMkLst>
        </pc:spChg>
        <pc:spChg chg="add del">
          <ac:chgData name="Nunez, Heydi X (Havana)" userId="c0245d92-a33a-4fb5-a08f-7dfbf34f07c5" providerId="ADAL" clId="{FAE27774-C517-442E-8C92-B9BF10DD8C6F}" dt="2022-07-22T17:50:43.500" v="282" actId="22"/>
          <ac:spMkLst>
            <pc:docMk/>
            <pc:sldMk cId="3792663896" sldId="297"/>
            <ac:spMk id="22" creationId="{F05B948A-7CCF-80E6-97F0-54C2B6ABBCA6}"/>
          </ac:spMkLst>
        </pc:spChg>
        <pc:spChg chg="mod">
          <ac:chgData name="Nunez, Heydi X (Havana)" userId="c0245d92-a33a-4fb5-a08f-7dfbf34f07c5" providerId="ADAL" clId="{FAE27774-C517-442E-8C92-B9BF10DD8C6F}" dt="2022-07-22T17:58:40.906" v="499" actId="1076"/>
          <ac:spMkLst>
            <pc:docMk/>
            <pc:sldMk cId="3792663896" sldId="297"/>
            <ac:spMk id="2150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1:27.148" v="327" actId="20577"/>
          <ac:spMkLst>
            <pc:docMk/>
            <pc:sldMk cId="3792663896" sldId="297"/>
            <ac:spMk id="21507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1:18.401" v="534"/>
          <ac:spMkLst>
            <pc:docMk/>
            <pc:sldMk cId="3792663896" sldId="297"/>
            <ac:spMk id="21508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7:24.677" v="486" actId="14100"/>
          <ac:spMkLst>
            <pc:docMk/>
            <pc:sldMk cId="3792663896" sldId="297"/>
            <ac:spMk id="21509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1:56.978" v="337" actId="20577"/>
          <ac:spMkLst>
            <pc:docMk/>
            <pc:sldMk cId="3792663896" sldId="297"/>
            <ac:spMk id="2151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2:10.597" v="354" actId="20577"/>
          <ac:spMkLst>
            <pc:docMk/>
            <pc:sldMk cId="3792663896" sldId="297"/>
            <ac:spMk id="2151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2:36.545" v="371" actId="20577"/>
          <ac:spMkLst>
            <pc:docMk/>
            <pc:sldMk cId="3792663896" sldId="297"/>
            <ac:spMk id="21514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3:10.072" v="409" actId="20577"/>
          <ac:spMkLst>
            <pc:docMk/>
            <pc:sldMk cId="3792663896" sldId="297"/>
            <ac:spMk id="21515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3:51.667" v="447" actId="20577"/>
          <ac:spMkLst>
            <pc:docMk/>
            <pc:sldMk cId="3792663896" sldId="297"/>
            <ac:spMk id="2151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6:59.854" v="482" actId="14100"/>
          <ac:spMkLst>
            <pc:docMk/>
            <pc:sldMk cId="3792663896" sldId="297"/>
            <ac:spMk id="21517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7:16.589" v="484" actId="1076"/>
          <ac:spMkLst>
            <pc:docMk/>
            <pc:sldMk cId="3792663896" sldId="297"/>
            <ac:spMk id="21518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7:09.030" v="483" actId="14100"/>
          <ac:spMkLst>
            <pc:docMk/>
            <pc:sldMk cId="3792663896" sldId="297"/>
            <ac:spMk id="21519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9:37.286" v="511" actId="1076"/>
          <ac:spMkLst>
            <pc:docMk/>
            <pc:sldMk cId="3792663896" sldId="297"/>
            <ac:spMk id="21520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59:47.859" v="533" actId="20577"/>
          <ac:spMkLst>
            <pc:docMk/>
            <pc:sldMk cId="3792663896" sldId="297"/>
            <ac:spMk id="21521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7:49:47.411" v="278" actId="255"/>
          <ac:spMkLst>
            <pc:docMk/>
            <pc:sldMk cId="3792663896" sldId="297"/>
            <ac:spMk id="46082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06:19.478" v="671" actId="20577"/>
        <pc:sldMkLst>
          <pc:docMk/>
          <pc:sldMk cId="2694262809" sldId="298"/>
        </pc:sldMkLst>
        <pc:spChg chg="mod">
          <ac:chgData name="Nunez, Heydi X (Havana)" userId="c0245d92-a33a-4fb5-a08f-7dfbf34f07c5" providerId="ADAL" clId="{FAE27774-C517-442E-8C92-B9BF10DD8C6F}" dt="2022-07-22T18:05:06.780" v="575"/>
          <ac:spMkLst>
            <pc:docMk/>
            <pc:sldMk cId="2694262809" sldId="298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5:22.150" v="576"/>
          <ac:spMkLst>
            <pc:docMk/>
            <pc:sldMk cId="2694262809" sldId="298"/>
            <ac:spMk id="4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5:47.041" v="604" actId="242"/>
          <ac:spMkLst>
            <pc:docMk/>
            <pc:sldMk cId="2694262809" sldId="298"/>
            <ac:spMk id="2355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5:58.150" v="629" actId="20577"/>
          <ac:spMkLst>
            <pc:docMk/>
            <pc:sldMk cId="2694262809" sldId="298"/>
            <ac:spMk id="23558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6:19.478" v="671" actId="20577"/>
          <ac:spMkLst>
            <pc:docMk/>
            <pc:sldMk cId="2694262809" sldId="298"/>
            <ac:spMk id="23560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08:10.438" v="744" actId="20577"/>
        <pc:sldMkLst>
          <pc:docMk/>
          <pc:sldMk cId="2869589458" sldId="299"/>
        </pc:sldMkLst>
        <pc:spChg chg="mod">
          <ac:chgData name="Nunez, Heydi X (Havana)" userId="c0245d92-a33a-4fb5-a08f-7dfbf34f07c5" providerId="ADAL" clId="{FAE27774-C517-442E-8C92-B9BF10DD8C6F}" dt="2022-07-22T18:07:15.641" v="688"/>
          <ac:spMkLst>
            <pc:docMk/>
            <pc:sldMk cId="2869589458" sldId="299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7:24.736" v="698" actId="20577"/>
          <ac:spMkLst>
            <pc:docMk/>
            <pc:sldMk cId="2869589458" sldId="299"/>
            <ac:spMk id="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6:48.769" v="672"/>
          <ac:spMkLst>
            <pc:docMk/>
            <pc:sldMk cId="2869589458" sldId="299"/>
            <ac:spMk id="31745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6:57.723" v="687" actId="20577"/>
          <ac:spMkLst>
            <pc:docMk/>
            <pc:sldMk cId="2869589458" sldId="299"/>
            <ac:spMk id="3174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7:48.383" v="724" actId="1076"/>
          <ac:spMkLst>
            <pc:docMk/>
            <pc:sldMk cId="2869589458" sldId="299"/>
            <ac:spMk id="31747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08:10.438" v="744" actId="20577"/>
          <ac:spMkLst>
            <pc:docMk/>
            <pc:sldMk cId="2869589458" sldId="299"/>
            <ac:spMk id="31749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30:43.064" v="1132"/>
        <pc:sldMkLst>
          <pc:docMk/>
          <pc:sldMk cId="1471306663" sldId="303"/>
        </pc:sldMkLst>
        <pc:spChg chg="mod">
          <ac:chgData name="Nunez, Heydi X (Havana)" userId="c0245d92-a33a-4fb5-a08f-7dfbf34f07c5" providerId="ADAL" clId="{FAE27774-C517-442E-8C92-B9BF10DD8C6F}" dt="2022-07-22T18:30:30.272" v="1131"/>
          <ac:spMkLst>
            <pc:docMk/>
            <pc:sldMk cId="1471306663" sldId="303"/>
            <ac:spMk id="32770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0:43.064" v="1132"/>
          <ac:spMkLst>
            <pc:docMk/>
            <pc:sldMk cId="1471306663" sldId="303"/>
            <ac:spMk id="32771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32:17.946" v="1142" actId="27636"/>
        <pc:sldMkLst>
          <pc:docMk/>
          <pc:sldMk cId="1765418043" sldId="304"/>
        </pc:sldMkLst>
        <pc:spChg chg="mod">
          <ac:chgData name="Nunez, Heydi X (Havana)" userId="c0245d92-a33a-4fb5-a08f-7dfbf34f07c5" providerId="ADAL" clId="{FAE27774-C517-442E-8C92-B9BF10DD8C6F}" dt="2022-07-22T18:31:13.154" v="1136"/>
          <ac:spMkLst>
            <pc:docMk/>
            <pc:sldMk cId="1765418043" sldId="304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2:17.946" v="1142" actId="27636"/>
          <ac:spMkLst>
            <pc:docMk/>
            <pc:sldMk cId="1765418043" sldId="304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33:06.922" v="1144"/>
        <pc:sldMkLst>
          <pc:docMk/>
          <pc:sldMk cId="526040499" sldId="305"/>
        </pc:sldMkLst>
        <pc:spChg chg="mod">
          <ac:chgData name="Nunez, Heydi X (Havana)" userId="c0245d92-a33a-4fb5-a08f-7dfbf34f07c5" providerId="ADAL" clId="{FAE27774-C517-442E-8C92-B9BF10DD8C6F}" dt="2022-07-22T18:32:38.306" v="1143"/>
          <ac:spMkLst>
            <pc:docMk/>
            <pc:sldMk cId="526040499" sldId="305"/>
            <ac:spMk id="6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3:06.922" v="1144"/>
          <ac:spMkLst>
            <pc:docMk/>
            <pc:sldMk cId="526040499" sldId="305"/>
            <ac:spMk id="7" creationId="{00000000-0000-0000-0000-000000000000}"/>
          </ac:spMkLst>
        </pc:spChg>
      </pc:sldChg>
      <pc:sldChg chg="addSp modSp mod">
        <pc:chgData name="Nunez, Heydi X (Havana)" userId="c0245d92-a33a-4fb5-a08f-7dfbf34f07c5" providerId="ADAL" clId="{FAE27774-C517-442E-8C92-B9BF10DD8C6F}" dt="2022-07-22T18:13:39.400" v="772" actId="255"/>
        <pc:sldMkLst>
          <pc:docMk/>
          <pc:sldMk cId="2457318516" sldId="352"/>
        </pc:sldMkLst>
        <pc:spChg chg="add mod ord">
          <ac:chgData name="Nunez, Heydi X (Havana)" userId="c0245d92-a33a-4fb5-a08f-7dfbf34f07c5" providerId="ADAL" clId="{FAE27774-C517-442E-8C92-B9BF10DD8C6F}" dt="2022-07-22T18:10:39.464" v="752" actId="1076"/>
          <ac:spMkLst>
            <pc:docMk/>
            <pc:sldMk cId="2457318516" sldId="352"/>
            <ac:spMk id="2" creationId="{FEE86312-3192-B153-75D0-5F86DAF711AC}"/>
          </ac:spMkLst>
        </pc:spChg>
        <pc:spChg chg="add mod ord">
          <ac:chgData name="Nunez, Heydi X (Havana)" userId="c0245d92-a33a-4fb5-a08f-7dfbf34f07c5" providerId="ADAL" clId="{FAE27774-C517-442E-8C92-B9BF10DD8C6F}" dt="2022-07-22T18:11:32.745" v="758" actId="1076"/>
          <ac:spMkLst>
            <pc:docMk/>
            <pc:sldMk cId="2457318516" sldId="352"/>
            <ac:spMk id="3" creationId="{6826AD05-8685-9C83-2F55-8FC09B38B673}"/>
          </ac:spMkLst>
        </pc:spChg>
        <pc:spChg chg="add mod ord">
          <ac:chgData name="Nunez, Heydi X (Havana)" userId="c0245d92-a33a-4fb5-a08f-7dfbf34f07c5" providerId="ADAL" clId="{FAE27774-C517-442E-8C92-B9BF10DD8C6F}" dt="2022-07-22T18:13:39.400" v="772" actId="255"/>
          <ac:spMkLst>
            <pc:docMk/>
            <pc:sldMk cId="2457318516" sldId="352"/>
            <ac:spMk id="4" creationId="{25E6B914-E671-8EE5-747C-2A688C9BC9B6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36:15.706" v="1162" actId="12"/>
        <pc:sldMkLst>
          <pc:docMk/>
          <pc:sldMk cId="3774539695" sldId="357"/>
        </pc:sldMkLst>
        <pc:spChg chg="mod">
          <ac:chgData name="Nunez, Heydi X (Havana)" userId="c0245d92-a33a-4fb5-a08f-7dfbf34f07c5" providerId="ADAL" clId="{FAE27774-C517-442E-8C92-B9BF10DD8C6F}" dt="2022-07-22T18:33:30.243" v="1145"/>
          <ac:spMkLst>
            <pc:docMk/>
            <pc:sldMk cId="3774539695" sldId="357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36:15.706" v="1162" actId="12"/>
          <ac:spMkLst>
            <pc:docMk/>
            <pc:sldMk cId="3774539695" sldId="357"/>
            <ac:spMk id="80899" creationId="{00000000-0000-0000-0000-000000000000}"/>
          </ac:spMkLst>
        </pc:spChg>
      </pc:sldChg>
      <pc:sldChg chg="addSp delSp modSp mod modNotesTx">
        <pc:chgData name="Nunez, Heydi X (Havana)" userId="c0245d92-a33a-4fb5-a08f-7dfbf34f07c5" providerId="ADAL" clId="{FAE27774-C517-442E-8C92-B9BF10DD8C6F}" dt="2022-07-22T18:30:08.124" v="1130" actId="1076"/>
        <pc:sldMkLst>
          <pc:docMk/>
          <pc:sldMk cId="534511167" sldId="359"/>
        </pc:sldMkLst>
        <pc:spChg chg="mod">
          <ac:chgData name="Nunez, Heydi X (Havana)" userId="c0245d92-a33a-4fb5-a08f-7dfbf34f07c5" providerId="ADAL" clId="{FAE27774-C517-442E-8C92-B9BF10DD8C6F}" dt="2022-07-22T18:14:05.692" v="793" actId="20577"/>
          <ac:spMkLst>
            <pc:docMk/>
            <pc:sldMk cId="534511167" sldId="359"/>
            <ac:spMk id="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15:39.270" v="896" actId="20577"/>
          <ac:spMkLst>
            <pc:docMk/>
            <pc:sldMk cId="534511167" sldId="359"/>
            <ac:spMk id="4" creationId="{00000000-0000-0000-0000-000000000000}"/>
          </ac:spMkLst>
        </pc:spChg>
        <pc:spChg chg="add mod ord">
          <ac:chgData name="Nunez, Heydi X (Havana)" userId="c0245d92-a33a-4fb5-a08f-7dfbf34f07c5" providerId="ADAL" clId="{FAE27774-C517-442E-8C92-B9BF10DD8C6F}" dt="2022-07-22T18:21:15.789" v="942" actId="14100"/>
          <ac:spMkLst>
            <pc:docMk/>
            <pc:sldMk cId="534511167" sldId="359"/>
            <ac:spMk id="5" creationId="{97382203-E89F-8321-F769-2BA80D3343B6}"/>
          </ac:spMkLst>
        </pc:spChg>
        <pc:spChg chg="add mod ord">
          <ac:chgData name="Nunez, Heydi X (Havana)" userId="c0245d92-a33a-4fb5-a08f-7dfbf34f07c5" providerId="ADAL" clId="{FAE27774-C517-442E-8C92-B9BF10DD8C6F}" dt="2022-07-22T18:19:21.983" v="928" actId="113"/>
          <ac:spMkLst>
            <pc:docMk/>
            <pc:sldMk cId="534511167" sldId="359"/>
            <ac:spMk id="7" creationId="{CABA9791-9891-2A2A-B2C6-36AAB813BC02}"/>
          </ac:spMkLst>
        </pc:spChg>
        <pc:spChg chg="add mod ord">
          <ac:chgData name="Nunez, Heydi X (Havana)" userId="c0245d92-a33a-4fb5-a08f-7dfbf34f07c5" providerId="ADAL" clId="{FAE27774-C517-442E-8C92-B9BF10DD8C6F}" dt="2022-07-22T18:21:07.021" v="941" actId="1076"/>
          <ac:spMkLst>
            <pc:docMk/>
            <pc:sldMk cId="534511167" sldId="359"/>
            <ac:spMk id="9" creationId="{066160A4-32FB-722F-99AE-BBE54A7DFABC}"/>
          </ac:spMkLst>
        </pc:spChg>
        <pc:spChg chg="add mod">
          <ac:chgData name="Nunez, Heydi X (Havana)" userId="c0245d92-a33a-4fb5-a08f-7dfbf34f07c5" providerId="ADAL" clId="{FAE27774-C517-442E-8C92-B9BF10DD8C6F}" dt="2022-07-22T18:23:45.314" v="957" actId="1076"/>
          <ac:spMkLst>
            <pc:docMk/>
            <pc:sldMk cId="534511167" sldId="359"/>
            <ac:spMk id="10" creationId="{016A069C-1957-5C9C-7FC4-E0C9C872C98F}"/>
          </ac:spMkLst>
        </pc:spChg>
        <pc:spChg chg="add mod">
          <ac:chgData name="Nunez, Heydi X (Havana)" userId="c0245d92-a33a-4fb5-a08f-7dfbf34f07c5" providerId="ADAL" clId="{FAE27774-C517-442E-8C92-B9BF10DD8C6F}" dt="2022-07-22T18:24:26.018" v="965" actId="1076"/>
          <ac:spMkLst>
            <pc:docMk/>
            <pc:sldMk cId="534511167" sldId="359"/>
            <ac:spMk id="11" creationId="{BA650E3E-642C-1839-EF51-A1A854D6890A}"/>
          </ac:spMkLst>
        </pc:spChg>
        <pc:spChg chg="add del">
          <ac:chgData name="Nunez, Heydi X (Havana)" userId="c0245d92-a33a-4fb5-a08f-7dfbf34f07c5" providerId="ADAL" clId="{FAE27774-C517-442E-8C92-B9BF10DD8C6F}" dt="2022-07-22T18:24:41.939" v="967" actId="478"/>
          <ac:spMkLst>
            <pc:docMk/>
            <pc:sldMk cId="534511167" sldId="359"/>
            <ac:spMk id="13" creationId="{CA452B7C-B5B1-38B3-1297-0C803A479439}"/>
          </ac:spMkLst>
        </pc:spChg>
        <pc:spChg chg="add mod">
          <ac:chgData name="Nunez, Heydi X (Havana)" userId="c0245d92-a33a-4fb5-a08f-7dfbf34f07c5" providerId="ADAL" clId="{FAE27774-C517-442E-8C92-B9BF10DD8C6F}" dt="2022-07-22T18:24:58.043" v="986" actId="1076"/>
          <ac:spMkLst>
            <pc:docMk/>
            <pc:sldMk cId="534511167" sldId="359"/>
            <ac:spMk id="14" creationId="{D5C49156-EE9F-5B68-FA41-FC42C3CD05B3}"/>
          </ac:spMkLst>
        </pc:spChg>
        <pc:spChg chg="add mod">
          <ac:chgData name="Nunez, Heydi X (Havana)" userId="c0245d92-a33a-4fb5-a08f-7dfbf34f07c5" providerId="ADAL" clId="{FAE27774-C517-442E-8C92-B9BF10DD8C6F}" dt="2022-07-22T18:25:24.348" v="1008" actId="1076"/>
          <ac:spMkLst>
            <pc:docMk/>
            <pc:sldMk cId="534511167" sldId="359"/>
            <ac:spMk id="15" creationId="{B81BEC3C-BA97-89E1-0A0B-9A6EFC4C199A}"/>
          </ac:spMkLst>
        </pc:spChg>
        <pc:spChg chg="add mod">
          <ac:chgData name="Nunez, Heydi X (Havana)" userId="c0245d92-a33a-4fb5-a08f-7dfbf34f07c5" providerId="ADAL" clId="{FAE27774-C517-442E-8C92-B9BF10DD8C6F}" dt="2022-07-22T18:25:50.087" v="1039" actId="20577"/>
          <ac:spMkLst>
            <pc:docMk/>
            <pc:sldMk cId="534511167" sldId="359"/>
            <ac:spMk id="16" creationId="{71CDAD49-ED49-32FF-6455-DF46F4A706C6}"/>
          </ac:spMkLst>
        </pc:spChg>
        <pc:spChg chg="add mod">
          <ac:chgData name="Nunez, Heydi X (Havana)" userId="c0245d92-a33a-4fb5-a08f-7dfbf34f07c5" providerId="ADAL" clId="{FAE27774-C517-442E-8C92-B9BF10DD8C6F}" dt="2022-07-22T18:26:13.745" v="1068" actId="20577"/>
          <ac:spMkLst>
            <pc:docMk/>
            <pc:sldMk cId="534511167" sldId="359"/>
            <ac:spMk id="17" creationId="{961A1726-E238-3C8C-F6D0-D6BE6E4A5A05}"/>
          </ac:spMkLst>
        </pc:spChg>
        <pc:spChg chg="add mod">
          <ac:chgData name="Nunez, Heydi X (Havana)" userId="c0245d92-a33a-4fb5-a08f-7dfbf34f07c5" providerId="ADAL" clId="{FAE27774-C517-442E-8C92-B9BF10DD8C6F}" dt="2022-07-22T18:26:39.766" v="1077" actId="20577"/>
          <ac:spMkLst>
            <pc:docMk/>
            <pc:sldMk cId="534511167" sldId="359"/>
            <ac:spMk id="18" creationId="{AD5EE191-25AD-576E-C39E-7A13387C2BD5}"/>
          </ac:spMkLst>
        </pc:spChg>
        <pc:spChg chg="add mod">
          <ac:chgData name="Nunez, Heydi X (Havana)" userId="c0245d92-a33a-4fb5-a08f-7dfbf34f07c5" providerId="ADAL" clId="{FAE27774-C517-442E-8C92-B9BF10DD8C6F}" dt="2022-07-22T18:27:15.878" v="1085" actId="20577"/>
          <ac:spMkLst>
            <pc:docMk/>
            <pc:sldMk cId="534511167" sldId="359"/>
            <ac:spMk id="19" creationId="{481AF052-48D0-5CEE-D62E-1A21879921DC}"/>
          </ac:spMkLst>
        </pc:spChg>
        <pc:spChg chg="add mod">
          <ac:chgData name="Nunez, Heydi X (Havana)" userId="c0245d92-a33a-4fb5-a08f-7dfbf34f07c5" providerId="ADAL" clId="{FAE27774-C517-442E-8C92-B9BF10DD8C6F}" dt="2022-07-22T18:28:11.304" v="1091" actId="1076"/>
          <ac:spMkLst>
            <pc:docMk/>
            <pc:sldMk cId="534511167" sldId="359"/>
            <ac:spMk id="20" creationId="{53A350DE-D96D-B803-B197-DAA50E9C5158}"/>
          </ac:spMkLst>
        </pc:spChg>
        <pc:spChg chg="add mod">
          <ac:chgData name="Nunez, Heydi X (Havana)" userId="c0245d92-a33a-4fb5-a08f-7dfbf34f07c5" providerId="ADAL" clId="{FAE27774-C517-442E-8C92-B9BF10DD8C6F}" dt="2022-07-22T18:29:29.016" v="1103" actId="1076"/>
          <ac:spMkLst>
            <pc:docMk/>
            <pc:sldMk cId="534511167" sldId="359"/>
            <ac:spMk id="21" creationId="{C5479079-C8FD-748A-A886-1F7A16386A55}"/>
          </ac:spMkLst>
        </pc:spChg>
        <pc:spChg chg="add mod">
          <ac:chgData name="Nunez, Heydi X (Havana)" userId="c0245d92-a33a-4fb5-a08f-7dfbf34f07c5" providerId="ADAL" clId="{FAE27774-C517-442E-8C92-B9BF10DD8C6F}" dt="2022-07-22T18:30:08.124" v="1130" actId="1076"/>
          <ac:spMkLst>
            <pc:docMk/>
            <pc:sldMk cId="534511167" sldId="359"/>
            <ac:spMk id="22" creationId="{EF4884D1-BF88-EE46-1E2F-CA997E8E3BE2}"/>
          </ac:spMkLst>
        </pc:spChg>
        <pc:spChg chg="add del mod">
          <ac:chgData name="Nunez, Heydi X (Havana)" userId="c0245d92-a33a-4fb5-a08f-7dfbf34f07c5" providerId="ADAL" clId="{FAE27774-C517-442E-8C92-B9BF10DD8C6F}" dt="2022-07-22T18:30:04.455" v="1129" actId="478"/>
          <ac:spMkLst>
            <pc:docMk/>
            <pc:sldMk cId="534511167" sldId="359"/>
            <ac:spMk id="23" creationId="{188FB474-F708-422F-A32E-D78DE2618B65}"/>
          </ac:spMkLst>
        </pc:spChg>
        <pc:picChg chg="mod">
          <ac:chgData name="Nunez, Heydi X (Havana)" userId="c0245d92-a33a-4fb5-a08f-7dfbf34f07c5" providerId="ADAL" clId="{FAE27774-C517-442E-8C92-B9BF10DD8C6F}" dt="2022-07-22T18:19:10.325" v="926" actId="1076"/>
          <ac:picMkLst>
            <pc:docMk/>
            <pc:sldMk cId="534511167" sldId="359"/>
            <ac:picMk id="2" creationId="{00000000-0000-0000-0000-000000000000}"/>
          </ac:picMkLst>
        </pc:picChg>
      </pc:sldChg>
      <pc:sldChg chg="modSp mod">
        <pc:chgData name="Nunez, Heydi X (Havana)" userId="c0245d92-a33a-4fb5-a08f-7dfbf34f07c5" providerId="ADAL" clId="{FAE27774-C517-442E-8C92-B9BF10DD8C6F}" dt="2022-07-22T18:54:41.982" v="1358" actId="12"/>
        <pc:sldMkLst>
          <pc:docMk/>
          <pc:sldMk cId="2962910903" sldId="383"/>
        </pc:sldMkLst>
        <pc:spChg chg="mod">
          <ac:chgData name="Nunez, Heydi X (Havana)" userId="c0245d92-a33a-4fb5-a08f-7dfbf34f07c5" providerId="ADAL" clId="{FAE27774-C517-442E-8C92-B9BF10DD8C6F}" dt="2022-07-22T18:53:24.180" v="1343"/>
          <ac:spMkLst>
            <pc:docMk/>
            <pc:sldMk cId="2962910903" sldId="383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4:41.982" v="1358" actId="12"/>
          <ac:spMkLst>
            <pc:docMk/>
            <pc:sldMk cId="2962910903" sldId="383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5:34.986" v="1368" actId="1076"/>
        <pc:sldMkLst>
          <pc:docMk/>
          <pc:sldMk cId="199866441" sldId="384"/>
        </pc:sldMkLst>
        <pc:spChg chg="mod">
          <ac:chgData name="Nunez, Heydi X (Havana)" userId="c0245d92-a33a-4fb5-a08f-7dfbf34f07c5" providerId="ADAL" clId="{FAE27774-C517-442E-8C92-B9BF10DD8C6F}" dt="2022-07-22T18:55:34.986" v="1368" actId="1076"/>
          <ac:spMkLst>
            <pc:docMk/>
            <pc:sldMk cId="199866441" sldId="384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5:29.219" v="1366" actId="12"/>
          <ac:spMkLst>
            <pc:docMk/>
            <pc:sldMk cId="199866441" sldId="384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5:57.808" v="1372" actId="12"/>
        <pc:sldMkLst>
          <pc:docMk/>
          <pc:sldMk cId="3133833747" sldId="385"/>
        </pc:sldMkLst>
        <pc:spChg chg="mod">
          <ac:chgData name="Nunez, Heydi X (Havana)" userId="c0245d92-a33a-4fb5-a08f-7dfbf34f07c5" providerId="ADAL" clId="{FAE27774-C517-442E-8C92-B9BF10DD8C6F}" dt="2022-07-22T18:55:42.110" v="1369"/>
          <ac:spMkLst>
            <pc:docMk/>
            <pc:sldMk cId="3133833747" sldId="385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5:57.808" v="1372" actId="12"/>
          <ac:spMkLst>
            <pc:docMk/>
            <pc:sldMk cId="3133833747" sldId="385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6:28.192" v="1378" actId="12"/>
        <pc:sldMkLst>
          <pc:docMk/>
          <pc:sldMk cId="526593420" sldId="386"/>
        </pc:sldMkLst>
        <pc:spChg chg="mod">
          <ac:chgData name="Nunez, Heydi X (Havana)" userId="c0245d92-a33a-4fb5-a08f-7dfbf34f07c5" providerId="ADAL" clId="{FAE27774-C517-442E-8C92-B9BF10DD8C6F}" dt="2022-07-22T18:56:08.897" v="1373"/>
          <ac:spMkLst>
            <pc:docMk/>
            <pc:sldMk cId="526593420" sldId="386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6:28.192" v="1378" actId="12"/>
          <ac:spMkLst>
            <pc:docMk/>
            <pc:sldMk cId="526593420" sldId="386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6:54.400" v="1384" actId="27636"/>
        <pc:sldMkLst>
          <pc:docMk/>
          <pc:sldMk cId="4158086955" sldId="387"/>
        </pc:sldMkLst>
        <pc:spChg chg="mod">
          <ac:chgData name="Nunez, Heydi X (Havana)" userId="c0245d92-a33a-4fb5-a08f-7dfbf34f07c5" providerId="ADAL" clId="{FAE27774-C517-442E-8C92-B9BF10DD8C6F}" dt="2022-07-22T18:56:38.492" v="1379"/>
          <ac:spMkLst>
            <pc:docMk/>
            <pc:sldMk cId="4158086955" sldId="387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6:54.400" v="1384" actId="27636"/>
          <ac:spMkLst>
            <pc:docMk/>
            <pc:sldMk cId="4158086955" sldId="387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7:21.894" v="1388" actId="12"/>
        <pc:sldMkLst>
          <pc:docMk/>
          <pc:sldMk cId="4024511068" sldId="388"/>
        </pc:sldMkLst>
        <pc:spChg chg="mod">
          <ac:chgData name="Nunez, Heydi X (Havana)" userId="c0245d92-a33a-4fb5-a08f-7dfbf34f07c5" providerId="ADAL" clId="{FAE27774-C517-442E-8C92-B9BF10DD8C6F}" dt="2022-07-22T18:57:02.999" v="1385"/>
          <ac:spMkLst>
            <pc:docMk/>
            <pc:sldMk cId="4024511068" sldId="388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57:21.894" v="1388" actId="12"/>
          <ac:spMkLst>
            <pc:docMk/>
            <pc:sldMk cId="4024511068" sldId="388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0:08.091" v="1326" actId="27636"/>
        <pc:sldMkLst>
          <pc:docMk/>
          <pc:sldMk cId="0" sldId="389"/>
        </pc:sldMkLst>
        <pc:spChg chg="mod">
          <ac:chgData name="Nunez, Heydi X (Havana)" userId="c0245d92-a33a-4fb5-a08f-7dfbf34f07c5" providerId="ADAL" clId="{FAE27774-C517-442E-8C92-B9BF10DD8C6F}" dt="2022-07-22T18:49:41.839" v="1322" actId="14100"/>
          <ac:spMkLst>
            <pc:docMk/>
            <pc:sldMk cId="0" sldId="389"/>
            <ac:spMk id="88066" creationId="{2A72EA73-F7AE-4E7E-B46D-F4944C5E0AC6}"/>
          </ac:spMkLst>
        </pc:spChg>
        <pc:spChg chg="mod">
          <ac:chgData name="Nunez, Heydi X (Havana)" userId="c0245d92-a33a-4fb5-a08f-7dfbf34f07c5" providerId="ADAL" clId="{FAE27774-C517-442E-8C92-B9BF10DD8C6F}" dt="2022-07-22T18:50:08.091" v="1326" actId="27636"/>
          <ac:spMkLst>
            <pc:docMk/>
            <pc:sldMk cId="0" sldId="389"/>
            <ac:spMk id="88067" creationId="{AF5EAD79-8815-4400-83B3-770AF19F2A63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44:30.148" v="1288" actId="14100"/>
        <pc:sldMkLst>
          <pc:docMk/>
          <pc:sldMk cId="1619852372" sldId="390"/>
        </pc:sldMkLst>
        <pc:spChg chg="mod">
          <ac:chgData name="Nunez, Heydi X (Havana)" userId="c0245d92-a33a-4fb5-a08f-7dfbf34f07c5" providerId="ADAL" clId="{FAE27774-C517-442E-8C92-B9BF10DD8C6F}" dt="2022-07-22T18:39:48.567" v="1224" actId="14100"/>
          <ac:spMkLst>
            <pc:docMk/>
            <pc:sldMk cId="1619852372" sldId="390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3:05.759" v="1284" actId="1076"/>
          <ac:spMkLst>
            <pc:docMk/>
            <pc:sldMk cId="1619852372" sldId="390"/>
            <ac:spMk id="4506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3:57.526" v="1285"/>
          <ac:spMkLst>
            <pc:docMk/>
            <pc:sldMk cId="1619852372" sldId="390"/>
            <ac:spMk id="45065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4:10.511" v="1286"/>
          <ac:spMkLst>
            <pc:docMk/>
            <pc:sldMk cId="1619852372" sldId="390"/>
            <ac:spMk id="45068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4:30.148" v="1288" actId="14100"/>
          <ac:spMkLst>
            <pc:docMk/>
            <pc:sldMk cId="1619852372" sldId="390"/>
            <ac:spMk id="45070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2:26.645" v="1249" actId="14100"/>
          <ac:spMkLst>
            <pc:docMk/>
            <pc:sldMk cId="1619852372" sldId="390"/>
            <ac:spMk id="45071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1:37.267" v="1243" actId="1076"/>
          <ac:spMkLst>
            <pc:docMk/>
            <pc:sldMk cId="1619852372" sldId="390"/>
            <ac:spMk id="4507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1:00.084" v="1235" actId="255"/>
          <ac:spMkLst>
            <pc:docMk/>
            <pc:sldMk cId="1619852372" sldId="390"/>
            <ac:spMk id="45073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22T18:40:07.149" v="1225"/>
          <ac:spMkLst>
            <pc:docMk/>
            <pc:sldMk cId="1619852372" sldId="390"/>
            <ac:spMk id="45074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45:05.655" v="1289"/>
        <pc:sldMkLst>
          <pc:docMk/>
          <pc:sldMk cId="206129466" sldId="395"/>
        </pc:sldMkLst>
        <pc:spChg chg="mod">
          <ac:chgData name="Nunez, Heydi X (Havana)" userId="c0245d92-a33a-4fb5-a08f-7dfbf34f07c5" providerId="ADAL" clId="{FAE27774-C517-442E-8C92-B9BF10DD8C6F}" dt="2022-07-22T18:45:05.655" v="1289"/>
          <ac:spMkLst>
            <pc:docMk/>
            <pc:sldMk cId="206129466" sldId="395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3:05.504" v="1341" actId="27636"/>
        <pc:sldMkLst>
          <pc:docMk/>
          <pc:sldMk cId="222793063" sldId="406"/>
        </pc:sldMkLst>
        <pc:spChg chg="mod">
          <ac:chgData name="Nunez, Heydi X (Havana)" userId="c0245d92-a33a-4fb5-a08f-7dfbf34f07c5" providerId="ADAL" clId="{FAE27774-C517-442E-8C92-B9BF10DD8C6F}" dt="2022-07-22T18:53:05.504" v="1341" actId="27636"/>
          <ac:spMkLst>
            <pc:docMk/>
            <pc:sldMk cId="222793063" sldId="406"/>
            <ac:spMk id="2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3:16.265" v="1342"/>
        <pc:sldMkLst>
          <pc:docMk/>
          <pc:sldMk cId="1783023866" sldId="410"/>
        </pc:sldMkLst>
        <pc:spChg chg="mod">
          <ac:chgData name="Nunez, Heydi X (Havana)" userId="c0245d92-a33a-4fb5-a08f-7dfbf34f07c5" providerId="ADAL" clId="{FAE27774-C517-442E-8C92-B9BF10DD8C6F}" dt="2022-07-22T18:53:16.265" v="1342"/>
          <ac:spMkLst>
            <pc:docMk/>
            <pc:sldMk cId="1783023866" sldId="410"/>
            <ac:spMk id="3" creationId="{00000000-0000-0000-0000-000000000000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48:23.493" v="1311" actId="255"/>
        <pc:sldMkLst>
          <pc:docMk/>
          <pc:sldMk cId="0" sldId="471"/>
        </pc:sldMkLst>
        <pc:spChg chg="mod">
          <ac:chgData name="Nunez, Heydi X (Havana)" userId="c0245d92-a33a-4fb5-a08f-7dfbf34f07c5" providerId="ADAL" clId="{FAE27774-C517-442E-8C92-B9BF10DD8C6F}" dt="2022-07-22T18:48:23.493" v="1311" actId="255"/>
          <ac:spMkLst>
            <pc:docMk/>
            <pc:sldMk cId="0" sldId="471"/>
            <ac:spMk id="11268" creationId="{AE5DA517-9F1E-42FC-B81A-D8C38FCC341D}"/>
          </ac:spMkLst>
        </pc:spChg>
        <pc:spChg chg="mod">
          <ac:chgData name="Nunez, Heydi X (Havana)" userId="c0245d92-a33a-4fb5-a08f-7dfbf34f07c5" providerId="ADAL" clId="{FAE27774-C517-442E-8C92-B9BF10DD8C6F}" dt="2022-07-22T18:47:16.080" v="1302" actId="2710"/>
          <ac:spMkLst>
            <pc:docMk/>
            <pc:sldMk cId="0" sldId="471"/>
            <ac:spMk id="510978" creationId="{A13B390E-A715-402A-8030-53BD4CD0BBA2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2:07.297" v="1334"/>
        <pc:sldMkLst>
          <pc:docMk/>
          <pc:sldMk cId="0" sldId="493"/>
        </pc:sldMkLst>
        <pc:spChg chg="mod">
          <ac:chgData name="Nunez, Heydi X (Havana)" userId="c0245d92-a33a-4fb5-a08f-7dfbf34f07c5" providerId="ADAL" clId="{FAE27774-C517-442E-8C92-B9BF10DD8C6F}" dt="2022-07-22T18:51:39.686" v="1331"/>
          <ac:spMkLst>
            <pc:docMk/>
            <pc:sldMk cId="0" sldId="493"/>
            <ac:spMk id="116738" creationId="{C495BD2F-976D-4433-8708-015B7D0B0E7D}"/>
          </ac:spMkLst>
        </pc:spChg>
        <pc:spChg chg="mod">
          <ac:chgData name="Nunez, Heydi X (Havana)" userId="c0245d92-a33a-4fb5-a08f-7dfbf34f07c5" providerId="ADAL" clId="{FAE27774-C517-442E-8C92-B9BF10DD8C6F}" dt="2022-07-22T18:52:07.297" v="1334"/>
          <ac:spMkLst>
            <pc:docMk/>
            <pc:sldMk cId="0" sldId="493"/>
            <ac:spMk id="116739" creationId="{BBDD02D3-09DD-43AD-A410-68148723E21E}"/>
          </ac:spMkLst>
        </pc:spChg>
      </pc:sldChg>
      <pc:sldChg chg="modSp mod modNotesTx">
        <pc:chgData name="Nunez, Heydi X (Havana)" userId="c0245d92-a33a-4fb5-a08f-7dfbf34f07c5" providerId="ADAL" clId="{FAE27774-C517-442E-8C92-B9BF10DD8C6F}" dt="2022-07-22T18:03:43.968" v="572" actId="20577"/>
        <pc:sldMkLst>
          <pc:docMk/>
          <pc:sldMk cId="1979454194" sldId="545"/>
        </pc:sldMkLst>
        <pc:spChg chg="mod">
          <ac:chgData name="Nunez, Heydi X (Havana)" userId="c0245d92-a33a-4fb5-a08f-7dfbf34f07c5" providerId="ADAL" clId="{FAE27774-C517-442E-8C92-B9BF10DD8C6F}" dt="2022-07-22T17:39:34.028" v="213"/>
          <ac:spMkLst>
            <pc:docMk/>
            <pc:sldMk cId="1979454194" sldId="545"/>
            <ac:spMk id="77826" creationId="{EF289524-7065-41D9-880F-6CFE8F1AAA4B}"/>
          </ac:spMkLst>
        </pc:spChg>
        <pc:spChg chg="mod">
          <ac:chgData name="Nunez, Heydi X (Havana)" userId="c0245d92-a33a-4fb5-a08f-7dfbf34f07c5" providerId="ADAL" clId="{FAE27774-C517-442E-8C92-B9BF10DD8C6F}" dt="2022-07-22T17:49:03.565" v="276" actId="27107"/>
          <ac:spMkLst>
            <pc:docMk/>
            <pc:sldMk cId="1979454194" sldId="545"/>
            <ac:spMk id="77827" creationId="{AC376E64-6DDC-4257-AAA3-DBBB8BA8C399}"/>
          </ac:spMkLst>
        </pc:spChg>
        <pc:spChg chg="mod">
          <ac:chgData name="Nunez, Heydi X (Havana)" userId="c0245d92-a33a-4fb5-a08f-7dfbf34f07c5" providerId="ADAL" clId="{FAE27774-C517-442E-8C92-B9BF10DD8C6F}" dt="2022-07-22T17:48:46.950" v="275" actId="1076"/>
          <ac:spMkLst>
            <pc:docMk/>
            <pc:sldMk cId="1979454194" sldId="545"/>
            <ac:spMk id="77828" creationId="{24A28F43-2794-4C2A-AAC9-736061602FD7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49:19.279" v="1319" actId="27636"/>
        <pc:sldMkLst>
          <pc:docMk/>
          <pc:sldMk cId="0" sldId="546"/>
        </pc:sldMkLst>
        <pc:spChg chg="mod">
          <ac:chgData name="Nunez, Heydi X (Havana)" userId="c0245d92-a33a-4fb5-a08f-7dfbf34f07c5" providerId="ADAL" clId="{FAE27774-C517-442E-8C92-B9BF10DD8C6F}" dt="2022-07-22T18:48:49.444" v="1315" actId="14100"/>
          <ac:spMkLst>
            <pc:docMk/>
            <pc:sldMk cId="0" sldId="546"/>
            <ac:spMk id="79874" creationId="{9C8F0232-847B-45E9-87E5-E249E3656AC3}"/>
          </ac:spMkLst>
        </pc:spChg>
        <pc:spChg chg="mod">
          <ac:chgData name="Nunez, Heydi X (Havana)" userId="c0245d92-a33a-4fb5-a08f-7dfbf34f07c5" providerId="ADAL" clId="{FAE27774-C517-442E-8C92-B9BF10DD8C6F}" dt="2022-07-22T18:49:19.279" v="1319" actId="27636"/>
          <ac:spMkLst>
            <pc:docMk/>
            <pc:sldMk cId="0" sldId="546"/>
            <ac:spMk id="79875" creationId="{09D69C05-C1D3-47B9-92E8-3A06F3999D3A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1:17.406" v="1330"/>
        <pc:sldMkLst>
          <pc:docMk/>
          <pc:sldMk cId="0" sldId="550"/>
        </pc:sldMkLst>
        <pc:spChg chg="mod">
          <ac:chgData name="Nunez, Heydi X (Havana)" userId="c0245d92-a33a-4fb5-a08f-7dfbf34f07c5" providerId="ADAL" clId="{FAE27774-C517-442E-8C92-B9BF10DD8C6F}" dt="2022-07-22T18:50:34.602" v="1328" actId="115"/>
          <ac:spMkLst>
            <pc:docMk/>
            <pc:sldMk cId="0" sldId="550"/>
            <ac:spMk id="100354" creationId="{1CD3324F-9F9B-455C-8BC8-D9F70E1DA97E}"/>
          </ac:spMkLst>
        </pc:spChg>
        <pc:spChg chg="mod">
          <ac:chgData name="Nunez, Heydi X (Havana)" userId="c0245d92-a33a-4fb5-a08f-7dfbf34f07c5" providerId="ADAL" clId="{FAE27774-C517-442E-8C92-B9BF10DD8C6F}" dt="2022-07-22T18:50:50.262" v="1329"/>
          <ac:spMkLst>
            <pc:docMk/>
            <pc:sldMk cId="0" sldId="550"/>
            <ac:spMk id="100355" creationId="{C2FA2F31-5EC3-41D2-856E-3A64C443302A}"/>
          </ac:spMkLst>
        </pc:spChg>
        <pc:spChg chg="mod">
          <ac:chgData name="Nunez, Heydi X (Havana)" userId="c0245d92-a33a-4fb5-a08f-7dfbf34f07c5" providerId="ADAL" clId="{FAE27774-C517-442E-8C92-B9BF10DD8C6F}" dt="2022-07-22T18:51:17.406" v="1330"/>
          <ac:spMkLst>
            <pc:docMk/>
            <pc:sldMk cId="0" sldId="550"/>
            <ac:spMk id="100356" creationId="{A62328DB-B548-43EB-9056-B1B7C9C01006}"/>
          </ac:spMkLst>
        </pc:spChg>
      </pc:sldChg>
      <pc:sldChg chg="modSp mod">
        <pc:chgData name="Nunez, Heydi X (Havana)" userId="c0245d92-a33a-4fb5-a08f-7dfbf34f07c5" providerId="ADAL" clId="{FAE27774-C517-442E-8C92-B9BF10DD8C6F}" dt="2022-07-22T18:52:45.527" v="1339" actId="27636"/>
        <pc:sldMkLst>
          <pc:docMk/>
          <pc:sldMk cId="0" sldId="586"/>
        </pc:sldMkLst>
        <pc:spChg chg="mod">
          <ac:chgData name="Nunez, Heydi X (Havana)" userId="c0245d92-a33a-4fb5-a08f-7dfbf34f07c5" providerId="ADAL" clId="{FAE27774-C517-442E-8C92-B9BF10DD8C6F}" dt="2022-07-22T18:52:34.529" v="1337"/>
          <ac:spMkLst>
            <pc:docMk/>
            <pc:sldMk cId="0" sldId="586"/>
            <ac:spMk id="121858" creationId="{6BB95FC2-56D3-47DA-8B7F-3A72F868F231}"/>
          </ac:spMkLst>
        </pc:spChg>
        <pc:spChg chg="mod">
          <ac:chgData name="Nunez, Heydi X (Havana)" userId="c0245d92-a33a-4fb5-a08f-7dfbf34f07c5" providerId="ADAL" clId="{FAE27774-C517-442E-8C92-B9BF10DD8C6F}" dt="2022-07-22T18:52:45.527" v="1339" actId="27636"/>
          <ac:spMkLst>
            <pc:docMk/>
            <pc:sldMk cId="0" sldId="586"/>
            <ac:spMk id="121859" creationId="{242B9B53-228C-43F5-A958-E2C9C4477F19}"/>
          </ac:spMkLst>
        </pc:spChg>
      </pc:sldChg>
      <pc:sldChg chg="modSp mod">
        <pc:chgData name="Nunez, Heydi X (Havana)" userId="c0245d92-a33a-4fb5-a08f-7dfbf34f07c5" providerId="ADAL" clId="{FAE27774-C517-442E-8C92-B9BF10DD8C6F}" dt="2022-07-19T18:13:08.017" v="11" actId="1076"/>
        <pc:sldMkLst>
          <pc:docMk/>
          <pc:sldMk cId="1004774734" sldId="587"/>
        </pc:sldMkLst>
        <pc:spChg chg="mod">
          <ac:chgData name="Nunez, Heydi X (Havana)" userId="c0245d92-a33a-4fb5-a08f-7dfbf34f07c5" providerId="ADAL" clId="{FAE27774-C517-442E-8C92-B9BF10DD8C6F}" dt="2022-07-19T18:11:59.918" v="0"/>
          <ac:spMkLst>
            <pc:docMk/>
            <pc:sldMk cId="1004774734" sldId="587"/>
            <ac:spMk id="2" creationId="{00000000-0000-0000-0000-000000000000}"/>
          </ac:spMkLst>
        </pc:spChg>
        <pc:spChg chg="mod">
          <ac:chgData name="Nunez, Heydi X (Havana)" userId="c0245d92-a33a-4fb5-a08f-7dfbf34f07c5" providerId="ADAL" clId="{FAE27774-C517-442E-8C92-B9BF10DD8C6F}" dt="2022-07-19T18:13:08.017" v="11" actId="1076"/>
          <ac:spMkLst>
            <pc:docMk/>
            <pc:sldMk cId="1004774734" sldId="58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5FB9F-FB2B-2347-9F03-1F63B833DE5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5692AB-AA0B-9C44-BF2E-0D873C6C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0B1A94-1202-1A4E-BF4A-7DBA825D3D5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E81D03-0386-1448-BCBB-5C49E9D6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DE926-6DE5-4EE5-BBD6-89EE5498A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9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dirty="0"/>
              <a:t>El sistema nervioso simpático representado a la derecha es el mecanismo de lucha o huida.  </a:t>
            </a:r>
          </a:p>
          <a:p>
            <a:r>
              <a:rPr lang="es-ES" b="0" dirty="0"/>
              <a:t>El sistema nervioso parasimpático de la izquierda es la respuesta de descanso y relajación.  </a:t>
            </a:r>
          </a:p>
          <a:p>
            <a:r>
              <a:rPr lang="es-ES" b="0" dirty="0"/>
              <a:t>Todos estos cambios fisiológicos son automáticos y están fuera de nuestro control directo, excepto la respiración.  </a:t>
            </a:r>
          </a:p>
          <a:p>
            <a:r>
              <a:rPr lang="es-ES" b="0" dirty="0"/>
              <a:t>Las tradiciones antiguas reconocen desde hace tiempo que podemos calmar nuestros nervios mediante una respiración profunda y lenta, que proporciona oxígeno a los pulmones, el corazón y el cerebro, y restablece el equilibrio.  </a:t>
            </a:r>
          </a:p>
          <a:p>
            <a:endParaRPr lang="es-E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B97C-4A68-F449-BD89-43DAA5F51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EA82A-89B1-4B4F-9287-D8DFD4640222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_trad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CME -Erbil                                                       21st Apr 08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S.Bharath, NIMHANS, India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C701A8-3456-8D47-B838-4FB32F4D01E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i="1" dirty="0">
                <a:latin typeface="Arial" charset="0"/>
                <a:ea typeface="ＭＳ Ｐゴシック" charset="0"/>
                <a:cs typeface="ＭＳ Ｐゴシック" charset="0"/>
              </a:rPr>
              <a:t>This slide relates to PTSD as a result of a single traumatic event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Secondary problems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Substance use disorders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Depression including the risk of suicide</a:t>
            </a:r>
          </a:p>
          <a:p>
            <a:pPr>
              <a:buFontTx/>
              <a:buChar char="•"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Other anxiety disorders e.g. panic attacks</a:t>
            </a: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71E12E-9473-4B62-8391-F56A4F75D54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35236" y="9585300"/>
            <a:ext cx="3011876" cy="5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8" tIns="46654" rIns="93308" bIns="46654" anchor="b"/>
          <a:lstStyle>
            <a:lvl1pPr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F59C709-C672-40F8-8138-739039AF0C5F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7238"/>
            <a:ext cx="5043488" cy="3783012"/>
          </a:xfrm>
          <a:solidFill>
            <a:srgbClr val="FFFFFF"/>
          </a:solidFill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07" y="4796684"/>
            <a:ext cx="5095522" cy="4540065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8" tIns="46654" rIns="93308" bIns="46654"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6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not lead</a:t>
            </a:r>
            <a:r>
              <a:rPr lang="en-US" baseline="0" dirty="0"/>
              <a:t> a long-term program as we had before to build large scale capacity and instead focused on acute response and preventive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9520DA5-55FD-45CD-A5A8-14E86398C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05B0BD-7F44-476C-BE26-B129D024DC0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87827E5-BF42-4EAD-BA03-22835ED51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E9F0702-5B84-41D4-A325-A39C78B6A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1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B0C761B-160B-42C7-91C3-C4AE35C7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C34D7-2ECE-4461-A0DA-D2254AE885BF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D1DB7E1-8996-48F9-8B7F-DA7D05848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C0828C4-3414-4BE2-8737-1DF3211F8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607" y="4795071"/>
            <a:ext cx="5095522" cy="454167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D01C0E2-A0D7-401D-9BB1-F536C05F0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78F95-AC28-4D38-AD13-7369CD7DECC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779C9D1-AA08-4E68-88F2-C9C7407C9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7FA74B7-045B-4DA5-AE23-59A8694A1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7F1F57C-55A6-4FCE-B62F-89026064E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C90D6-A27A-4BA4-A8FE-BC34D9109F8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A185AF3B-45EE-4AE0-B6E8-3FC92E655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C4B6A1C0-5872-4CEC-B972-F589E5087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These techniques are about helping people to get in touch with themselves and their surroundings…to “ground” themselves.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45C69F30-CCB8-4D90-99E9-CE215C359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E58BF0-F120-4587-B3C6-85D4BDEBFBF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C45B4A8B-353A-4F63-89B8-D8EF94594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B687EFD-1574-49F6-B512-7DC92C189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95F3D37-B73F-4836-AC5A-BAC22FC6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068B8-BF33-496C-BF40-EC9FA8F4AFC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0EDCBE2-1C31-4B09-9FC3-2031D5841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D9E3AF1-0373-471B-9D43-C51AE7B7A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Religious support - people’s faith may be challenged, made stronger or somehow changed.  Allow people to question.  Don’t affirm or reject beliefs or religious interpretations of the crisis.  Don’t impose your beliefs.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6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4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Baghdad</a:t>
            </a:r>
            <a:r>
              <a:rPr lang="en-US" baseline="0" dirty="0"/>
              <a:t> Embassy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40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3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F6B44-CDF2-B143-B283-1C64C4976735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_trad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A4B4772A-836A-44FB-8EF4-012CC1E2B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D67D6-BFAE-43A5-942A-F7A516CEF68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7967711-494B-427C-9E17-5A6BBC08C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C7499F3-1FE0-4550-9F84-DB4591BCD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943" indent="-232943"/>
            <a:r>
              <a:rPr lang="es-ES" altLang="en-US" dirty="0">
                <a:latin typeface="Arial" panose="020B0604020202020204" pitchFamily="34" charset="0"/>
              </a:rPr>
              <a:t>Angustia grave o duradera:  </a:t>
            </a:r>
          </a:p>
          <a:p>
            <a:pPr marL="232943" indent="-232943">
              <a:buFont typeface="+mj-lt"/>
              <a:buAutoNum type="arabicPeriod"/>
            </a:pPr>
            <a:r>
              <a:rPr lang="es-ES" altLang="en-US" dirty="0">
                <a:latin typeface="Arial" panose="020B0604020202020204" pitchFamily="34" charset="0"/>
              </a:rPr>
              <a:t>Procurar no dejar a esas personas solas.</a:t>
            </a:r>
          </a:p>
          <a:p>
            <a:pPr marL="232943" indent="-232943">
              <a:buFont typeface="+mj-lt"/>
              <a:buAutoNum type="arabicPeriod"/>
            </a:pPr>
            <a:r>
              <a:rPr lang="es-ES" altLang="en-US" dirty="0">
                <a:latin typeface="Arial" panose="020B0604020202020204" pitchFamily="34" charset="0"/>
              </a:rPr>
              <a:t>Intentar mantenerlos a salvo hasta que se les pase la reacción o hasta que pueda encontrar ayuda del personal sanitario, los líderes locales u otros miembros de la comunidad de la zona.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9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23068-6B55-B74A-9D5C-BFEDC73D6BD6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54550" cy="349091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752" y="4415790"/>
            <a:ext cx="4805046" cy="391062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s-ES" dirty="0">
                <a:ea typeface="ＭＳ Ｐゴシック" charset="0"/>
                <a:cs typeface="Arial" charset="0"/>
              </a:rPr>
              <a:t>Este gráfico muestra determinados acontecimientos traumáticos y el riesgo de desarrollar un síntoma de trauma o TEPT de larga duración. Aunque el cautiverio, la tortura o el secuestro producen el mayor riesgo de desarrollar TEPT, la incidencia de este tipo de acontecimientos traumáticos en los Estados Unidos es relativamente baja. Ser violado, golpeado o agredido sexualmente son traumas que se asocian a un alto riesgo y se experimentan con mayor frecuencia. Los accidentes y lesiones graves, los tiroteos y apuñalamientos, la muerte inesperada de un amigo o familiar, el diagnóstico de una enfermedad potencialmente mortal a un hijo, el presenciar un asesinato o una lesión grave y los desastres naturales también están asociados al desarrollo del TEPT.7*</a:t>
            </a:r>
          </a:p>
          <a:p>
            <a:pPr lvl="1"/>
            <a:endParaRPr lang="es-ES" dirty="0">
              <a:ea typeface="ＭＳ Ｐゴシック" charset="0"/>
              <a:cs typeface="Arial" charset="0"/>
            </a:endParaRPr>
          </a:p>
          <a:p>
            <a:pPr lvl="1"/>
            <a:endParaRPr lang="es-ES" dirty="0">
              <a:ea typeface="ＭＳ Ｐゴシック" charset="0"/>
              <a:cs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82394" y="8303817"/>
            <a:ext cx="5103636" cy="3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9" tIns="42790" rIns="85579" bIns="42790">
            <a:spAutoFit/>
          </a:bodyPr>
          <a:lstStyle/>
          <a:p>
            <a:pPr marL="55001" indent="-55001" defTabSz="912362">
              <a:spcBef>
                <a:spcPct val="30000"/>
              </a:spcBef>
            </a:pPr>
            <a:r>
              <a:rPr lang="en-US" sz="900">
                <a:cs typeface="Arial" charset="0"/>
              </a:rPr>
              <a:t>*Based on results from the Detroit Area Survey of Trauma, which was a telephone survey conducted among a representative sample of 2181 individuals aged 18 to 45 years in the Detroit area in 1996.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1D03-0386-1448-BCBB-5C49E9D65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EB7912-0899-704F-A55D-CD35C7F1770B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_tradnl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40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35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21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3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853714-B741-4759-89EE-EE50388B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91507E-A9BE-4A0E-A26C-BD0CADAE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A69F23-FA68-4DE9-802E-842484EF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B9158-C86B-46E8-8199-CEB408158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1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5AF384-8F92-4B95-BCD8-6A7120C5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B4DFF6-3091-4D4A-BFEC-BBDF5608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7D1BF-7916-450B-AD4C-A5394C0F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6775C-8134-47F8-9B74-E4698CC58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13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06089"/>
            <a:ext cx="6517502" cy="5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33039" y="6211415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© 2018 American Psychiatric Association. All rights reserved.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17502" y="995680"/>
            <a:ext cx="2626498" cy="274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6" y="234743"/>
            <a:ext cx="2301054" cy="7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8043-40ED-3A41-8836-10F3DE9B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0187" b="27721"/>
          <a:stretch/>
        </p:blipFill>
        <p:spPr>
          <a:xfrm>
            <a:off x="0" y="0"/>
            <a:ext cx="843218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1120" y="3348182"/>
            <a:ext cx="9144000" cy="228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70854" y="3348182"/>
            <a:ext cx="5987146" cy="2286000"/>
          </a:xfrm>
        </p:spPr>
        <p:txBody>
          <a:bodyPr>
            <a:normAutofit/>
          </a:bodyPr>
          <a:lstStyle>
            <a:lvl1pPr algn="l">
              <a:defRPr sz="4000" cap="all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7551" y="272678"/>
            <a:ext cx="2148066" cy="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43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01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18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AFAB9-F205-9E4B-B87F-B9738F0236A7}" type="datetime1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© 2018 American Psychiatric Association,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D608-B7DC-421B-A73B-575FD1896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0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1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4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862C7-747E-204F-B66E-0279FC0AC320}" type="datetime1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A87A4-12C9-4FAC-8D34-87D599BDC6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10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CC758-775C-C74A-A82C-E453A6C0AF6F}" type="datetime1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4A786-6B1B-4519-A58D-1D7B38776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214F6-A2B5-3548-B2CE-CE62285BABD8}" type="datetime1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CBAE-49EE-473B-BD1B-BA5AE1E0C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D90A9-C6DA-1C49-9803-277ECE6F7043}" type="datetime1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ABA4-E5EF-4296-9531-FCD3234B5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231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207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A0-2EEF-4B98-BEFF-3B554ED2134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B00-38B5-9543-8B3D-7DAFB5B0A7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05E5F-B563-A8D4-CEC9-9C7E6DE7DA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640138" y="6705600"/>
            <a:ext cx="1895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BUT UNCLASSIFIED</a:t>
            </a:r>
          </a:p>
        </p:txBody>
      </p:sp>
    </p:spTree>
    <p:extLst>
      <p:ext uri="{BB962C8B-B14F-4D97-AF65-F5344CB8AC3E}">
        <p14:creationId xmlns:p14="http://schemas.microsoft.com/office/powerpoint/2010/main" val="23273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1" r:id="rId13"/>
    <p:sldLayoutId id="2147483704" r:id="rId14"/>
    <p:sldLayoutId id="2147483655" r:id="rId15"/>
    <p:sldLayoutId id="2147483705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cover slide gol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B44-8410-8E45-AD4B-80A20046035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06D5-AD4B-50FA-5FFF-D7EDDAEE57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640138" y="6705600"/>
            <a:ext cx="1895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BUT UNCLASSIFIED</a:t>
            </a:r>
          </a:p>
        </p:txBody>
      </p:sp>
    </p:spTree>
    <p:extLst>
      <p:ext uri="{BB962C8B-B14F-4D97-AF65-F5344CB8AC3E}">
        <p14:creationId xmlns:p14="http://schemas.microsoft.com/office/powerpoint/2010/main" val="37650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5400" b="1" dirty="0" err="1">
                <a:solidFill>
                  <a:schemeClr val="bg1"/>
                </a:solidFill>
              </a:rPr>
              <a:t>Comprender</a:t>
            </a:r>
            <a:r>
              <a:rPr lang="en-US" altLang="en-US" sz="5400" b="1" dirty="0">
                <a:solidFill>
                  <a:schemeClr val="bg1"/>
                </a:solidFill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</a:rPr>
              <a:t>el</a:t>
            </a:r>
            <a:r>
              <a:rPr lang="en-US" altLang="en-US" sz="5400" b="1" dirty="0">
                <a:solidFill>
                  <a:schemeClr val="bg1"/>
                </a:solidFill>
              </a:rPr>
              <a:t> trauma</a:t>
            </a:r>
            <a:endParaRPr lang="en-US" sz="5400" dirty="0">
              <a:solidFill>
                <a:schemeClr val="bg1"/>
              </a:solidFill>
              <a:latin typeface="Hoefler Txt Bold SC"/>
              <a:cs typeface="Hoefler Txt Bold S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481" y="4819826"/>
            <a:ext cx="4948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Amir A. Afkhami, MD, Ph.D., DFAPA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Asociado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Psiquiatría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Vicepresidente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Asuntos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Clínicos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Educación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Estudiantes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7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0" y="218941"/>
            <a:ext cx="8788162" cy="64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E86312-3192-B153-75D0-5F86DAF711AC}"/>
              </a:ext>
            </a:extLst>
          </p:cNvPr>
          <p:cNvSpPr txBox="1"/>
          <p:nvPr/>
        </p:nvSpPr>
        <p:spPr>
          <a:xfrm>
            <a:off x="591671" y="580913"/>
            <a:ext cx="746580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Sistemas de respuesta al estrés en el ser humano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6AD05-8685-9C83-2F55-8FC09B38B673}"/>
              </a:ext>
            </a:extLst>
          </p:cNvPr>
          <p:cNvSpPr txBox="1"/>
          <p:nvPr/>
        </p:nvSpPr>
        <p:spPr>
          <a:xfrm>
            <a:off x="3227294" y="1204856"/>
            <a:ext cx="3216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Sistema de respuesta al estrés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6B914-E671-8EE5-747C-2A688C9BC9B6}"/>
              </a:ext>
            </a:extLst>
          </p:cNvPr>
          <p:cNvSpPr txBox="1"/>
          <p:nvPr/>
        </p:nvSpPr>
        <p:spPr>
          <a:xfrm>
            <a:off x="5174427" y="5775204"/>
            <a:ext cx="19363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= </a:t>
            </a:r>
            <a:r>
              <a:rPr lang="en-US" sz="2000" dirty="0" err="1"/>
              <a:t>Receptores</a:t>
            </a:r>
            <a:r>
              <a:rPr lang="en-US" sz="2000" dirty="0"/>
              <a:t> de glucocorticoides</a:t>
            </a:r>
          </a:p>
        </p:txBody>
      </p:sp>
    </p:spTree>
    <p:extLst>
      <p:ext uri="{BB962C8B-B14F-4D97-AF65-F5344CB8AC3E}">
        <p14:creationId xmlns:p14="http://schemas.microsoft.com/office/powerpoint/2010/main" val="245731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nomic nervous syste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85800"/>
            <a:ext cx="660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334" y="74394"/>
            <a:ext cx="292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Descanso y </a:t>
            </a:r>
            <a:r>
              <a:rPr lang="en-US" sz="2400" b="1" dirty="0" err="1"/>
              <a:t>relajación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71824" y="8563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Lucha</a:t>
            </a:r>
            <a:r>
              <a:rPr lang="en-US" sz="2400" b="1" dirty="0"/>
              <a:t> o </a:t>
            </a:r>
            <a:r>
              <a:rPr lang="en-US" sz="2400" b="1" dirty="0" err="1"/>
              <a:t>huída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82203-E89F-8321-F769-2BA80D3343B6}"/>
              </a:ext>
            </a:extLst>
          </p:cNvPr>
          <p:cNvSpPr txBox="1"/>
          <p:nvPr/>
        </p:nvSpPr>
        <p:spPr>
          <a:xfrm>
            <a:off x="1270001" y="1624405"/>
            <a:ext cx="1141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Estimula el flujo de saliva</a:t>
            </a:r>
            <a:endParaRPr 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A9791-9891-2A2A-B2C6-36AAB813BC02}"/>
              </a:ext>
            </a:extLst>
          </p:cNvPr>
          <p:cNvSpPr txBox="1"/>
          <p:nvPr/>
        </p:nvSpPr>
        <p:spPr>
          <a:xfrm>
            <a:off x="817582" y="2244867"/>
            <a:ext cx="14851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Ralentiza</a:t>
            </a:r>
            <a:r>
              <a:rPr lang="en-US" sz="1200" b="1" dirty="0"/>
              <a:t> </a:t>
            </a:r>
            <a:r>
              <a:rPr lang="en-US" sz="1200" b="1" dirty="0" err="1"/>
              <a:t>el</a:t>
            </a:r>
            <a:r>
              <a:rPr lang="en-US" sz="1200" b="1" dirty="0"/>
              <a:t> </a:t>
            </a:r>
            <a:r>
              <a:rPr lang="en-US" sz="1200" b="1" dirty="0" err="1"/>
              <a:t>ritmo</a:t>
            </a:r>
            <a:r>
              <a:rPr lang="en-US" sz="1200" b="1" dirty="0"/>
              <a:t> </a:t>
            </a:r>
            <a:r>
              <a:rPr lang="en-US" sz="1200" b="1" dirty="0" err="1"/>
              <a:t>cardíaco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160A4-32FB-722F-99AE-BBE54A7DFABC}"/>
              </a:ext>
            </a:extLst>
          </p:cNvPr>
          <p:cNvSpPr txBox="1"/>
          <p:nvPr/>
        </p:nvSpPr>
        <p:spPr>
          <a:xfrm>
            <a:off x="1161235" y="2967335"/>
            <a:ext cx="11414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Comprime</a:t>
            </a:r>
            <a:r>
              <a:rPr lang="en-US" sz="1200" b="1" dirty="0"/>
              <a:t> </a:t>
            </a:r>
            <a:r>
              <a:rPr lang="en-US" sz="1200" b="1" dirty="0" err="1"/>
              <a:t>los</a:t>
            </a:r>
            <a:r>
              <a:rPr lang="en-US" sz="1200" b="1" dirty="0"/>
              <a:t> </a:t>
            </a:r>
            <a:r>
              <a:rPr lang="en-US" sz="1200" b="1" dirty="0" err="1"/>
              <a:t>bronquios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A069C-1957-5C9C-7FC4-E0C9C872C98F}"/>
              </a:ext>
            </a:extLst>
          </p:cNvPr>
          <p:cNvSpPr txBox="1"/>
          <p:nvPr/>
        </p:nvSpPr>
        <p:spPr>
          <a:xfrm>
            <a:off x="1270002" y="3689803"/>
            <a:ext cx="11414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Estimula el peristaltismo y la secreción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50E3E-642C-1839-EF51-A1A854D6890A}"/>
              </a:ext>
            </a:extLst>
          </p:cNvPr>
          <p:cNvSpPr txBox="1"/>
          <p:nvPr/>
        </p:nvSpPr>
        <p:spPr>
          <a:xfrm>
            <a:off x="1270007" y="4448765"/>
            <a:ext cx="11414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Estimula la liberación de bilis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49156-EE9F-5B68-FA41-FC42C3CD05B3}"/>
              </a:ext>
            </a:extLst>
          </p:cNvPr>
          <p:cNvSpPr txBox="1"/>
          <p:nvPr/>
        </p:nvSpPr>
        <p:spPr>
          <a:xfrm>
            <a:off x="1161235" y="5485509"/>
            <a:ext cx="11414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Contrae la vejiga</a:t>
            </a:r>
            <a:endParaRPr 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BEC3C-BA97-89E1-0A0B-9A6EFC4C199A}"/>
              </a:ext>
            </a:extLst>
          </p:cNvPr>
          <p:cNvSpPr txBox="1"/>
          <p:nvPr/>
        </p:nvSpPr>
        <p:spPr>
          <a:xfrm>
            <a:off x="6778227" y="1009475"/>
            <a:ext cx="7305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Dilata la pupila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CDAD49-ED49-32FF-6455-DF46F4A706C6}"/>
              </a:ext>
            </a:extLst>
          </p:cNvPr>
          <p:cNvSpPr txBox="1"/>
          <p:nvPr/>
        </p:nvSpPr>
        <p:spPr>
          <a:xfrm>
            <a:off x="6778227" y="1532071"/>
            <a:ext cx="11414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Inhibe el flujo de saliva</a:t>
            </a:r>
            <a:endParaRPr 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1A1726-E238-3C8C-F6D0-D6BE6E4A5A05}"/>
              </a:ext>
            </a:extLst>
          </p:cNvPr>
          <p:cNvSpPr txBox="1"/>
          <p:nvPr/>
        </p:nvSpPr>
        <p:spPr>
          <a:xfrm>
            <a:off x="6755364" y="2152533"/>
            <a:ext cx="11414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Acelera el ritmo cardíaco</a:t>
            </a:r>
            <a:endParaRPr 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EE191-25AD-576E-C39E-7A13387C2BD5}"/>
              </a:ext>
            </a:extLst>
          </p:cNvPr>
          <p:cNvSpPr txBox="1"/>
          <p:nvPr/>
        </p:nvSpPr>
        <p:spPr>
          <a:xfrm>
            <a:off x="6874734" y="2814138"/>
            <a:ext cx="11414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Dilata</a:t>
            </a:r>
            <a:r>
              <a:rPr lang="en-US" sz="1200" b="1" dirty="0"/>
              <a:t> </a:t>
            </a:r>
            <a:r>
              <a:rPr lang="en-US" sz="1200" b="1" dirty="0" err="1"/>
              <a:t>los</a:t>
            </a:r>
            <a:r>
              <a:rPr lang="en-US" sz="1200" b="1" dirty="0"/>
              <a:t> </a:t>
            </a:r>
            <a:r>
              <a:rPr lang="en-US" sz="1200" b="1" dirty="0" err="1"/>
              <a:t>bronquios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AF052-48D0-5CEE-D62E-1A21879921DC}"/>
              </a:ext>
            </a:extLst>
          </p:cNvPr>
          <p:cNvSpPr txBox="1"/>
          <p:nvPr/>
        </p:nvSpPr>
        <p:spPr>
          <a:xfrm>
            <a:off x="6743932" y="3597472"/>
            <a:ext cx="11414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Inhibe el peristaltismo y la secreción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A350DE-D96D-B803-B197-DAA50E9C5158}"/>
              </a:ext>
            </a:extLst>
          </p:cNvPr>
          <p:cNvSpPr txBox="1"/>
          <p:nvPr/>
        </p:nvSpPr>
        <p:spPr>
          <a:xfrm>
            <a:off x="6778227" y="4300310"/>
            <a:ext cx="154819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Conversión del glucógeno en glucosa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479079-C8FD-748A-A886-1F7A16386A55}"/>
              </a:ext>
            </a:extLst>
          </p:cNvPr>
          <p:cNvSpPr txBox="1"/>
          <p:nvPr/>
        </p:nvSpPr>
        <p:spPr>
          <a:xfrm>
            <a:off x="6712239" y="4850799"/>
            <a:ext cx="182789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Secreción de adrenalina y noradrenalina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4884D1-BF88-EE46-1E2F-CA997E8E3BE2}"/>
              </a:ext>
            </a:extLst>
          </p:cNvPr>
          <p:cNvSpPr txBox="1"/>
          <p:nvPr/>
        </p:nvSpPr>
        <p:spPr>
          <a:xfrm>
            <a:off x="6788987" y="5419166"/>
            <a:ext cx="11414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Inhibe la contracción de la vejiga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451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>
                <a:latin typeface="Arial" charset="0"/>
                <a:ea typeface="ＭＳ Ｐゴシック" charset="0"/>
                <a:cs typeface="ＭＳ Ｐゴシック" charset="0"/>
              </a:rPr>
              <a:t>Los sucesos traumáticos suelen causar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s-ES" dirty="0">
                <a:latin typeface="Arial" charset="0"/>
                <a:ea typeface="ＭＳ Ｐゴシック" charset="0"/>
                <a:cs typeface="ＭＳ Ｐゴシック" charset="0"/>
              </a:rPr>
              <a:t>Insomnio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>
                <a:latin typeface="Arial" charset="0"/>
                <a:ea typeface="ＭＳ Ｐゴシック" charset="0"/>
                <a:cs typeface="ＭＳ Ｐゴシック" charset="0"/>
              </a:rPr>
              <a:t>Adormecimiento emocional; sentimientos surrealistas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>
                <a:latin typeface="Arial" charset="0"/>
                <a:ea typeface="ＭＳ Ｐゴシック" charset="0"/>
                <a:cs typeface="ＭＳ Ｐゴシック" charset="0"/>
              </a:rPr>
              <a:t>Dificultad de concentración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>
                <a:latin typeface="Arial" charset="0"/>
                <a:ea typeface="ＭＳ Ｐゴシック" charset="0"/>
                <a:cs typeface="ＭＳ Ｐゴシック" charset="0"/>
              </a:rPr>
              <a:t>Hipervigilancia, irritabilidad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>
                <a:latin typeface="Arial" charset="0"/>
                <a:ea typeface="ＭＳ Ｐゴシック" charset="0"/>
                <a:cs typeface="ＭＳ Ｐゴシック" charset="0"/>
              </a:rPr>
              <a:t>Imágenes intrusivas del evento traumático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4954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es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disociación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425"/>
            <a:ext cx="9144000" cy="4967288"/>
          </a:xfrm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Los eventos que normalmente se experimentan como conectados en un continuo fluido están aislados de los otros procesos mentales con los que normalmente se asociarían</a:t>
            </a: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ctr">
              <a:buFont typeface="Wingdings" charset="0"/>
              <a:buNone/>
              <a:defRPr/>
            </a:pP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*****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Wingdings" charset="0"/>
              <a:buNone/>
              <a:defRPr/>
            </a:pPr>
            <a:r>
              <a:rPr lang="es-ES" sz="3600" dirty="0">
                <a:latin typeface="Arial" charset="0"/>
                <a:ea typeface="ＭＳ Ｐゴシック" charset="0"/>
                <a:cs typeface="ＭＳ Ｐゴシック" charset="0"/>
              </a:rPr>
              <a:t>Se produce una ruptura en la conexión 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dirty="0">
                <a:latin typeface="Arial" charset="0"/>
                <a:ea typeface="ＭＳ Ｐゴシック" charset="0"/>
                <a:cs typeface="ＭＳ Ｐゴシック" charset="0"/>
              </a:rPr>
              <a:t>entre la memoria, la identidad personal, 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dirty="0">
                <a:latin typeface="Arial" charset="0"/>
                <a:ea typeface="ＭＳ Ｐゴシック" charset="0"/>
                <a:cs typeface="ＭＳ Ｐゴシック" charset="0"/>
              </a:rPr>
              <a:t>la conciencia, o la mente y el cuerpo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6541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es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disociación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98613"/>
            <a:ext cx="9144000" cy="4497387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La cognición se compartimenta. 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 Se pierde la sensación de funcionar como una persona completa 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se pierde. 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La mente funciona como si sus diferentes componentes operaran de forma aislada</a:t>
            </a:r>
          </a:p>
          <a:p>
            <a:pPr algn="ctr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unos de otros.</a:t>
            </a:r>
          </a:p>
        </p:txBody>
      </p:sp>
    </p:spTree>
    <p:extLst>
      <p:ext uri="{BB962C8B-B14F-4D97-AF65-F5344CB8AC3E}">
        <p14:creationId xmlns:p14="http://schemas.microsoft.com/office/powerpoint/2010/main" val="52604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6" y="300814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s-ES" dirty="0"/>
              <a:t>El TEPT en el DSM-5</a:t>
            </a:r>
            <a:endParaRPr lang="en-US" dirty="0"/>
          </a:p>
        </p:txBody>
      </p:sp>
      <p:sp>
        <p:nvSpPr>
          <p:cNvPr id="80899" name="Content Placeholder 3"/>
          <p:cNvSpPr>
            <a:spLocks noGrp="1"/>
          </p:cNvSpPr>
          <p:nvPr>
            <p:ph sz="half" idx="2"/>
          </p:nvPr>
        </p:nvSpPr>
        <p:spPr>
          <a:xfrm>
            <a:off x="789045" y="1336431"/>
            <a:ext cx="5353847" cy="505264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charset="0"/>
              </a:rPr>
              <a:t>DSM-5</a:t>
            </a:r>
          </a:p>
          <a:p>
            <a:r>
              <a:rPr lang="es-ES" sz="2000" dirty="0">
                <a:latin typeface="Gill Sans MT" charset="0"/>
              </a:rPr>
              <a:t>A1-Evento estresante experimentado o presenciado, muerte real o amenaza de lesión grave</a:t>
            </a:r>
          </a:p>
          <a:p>
            <a:r>
              <a:rPr lang="es-ES" sz="2000" dirty="0">
                <a:latin typeface="Gill Sans MT" charset="0"/>
              </a:rPr>
              <a:t>Incluye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>
                <a:latin typeface="Gill Sans MT" charset="0"/>
              </a:rPr>
              <a:t>B: Recuerdo intrusivo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>
                <a:latin typeface="Gill Sans MT" charset="0"/>
              </a:rPr>
              <a:t>C: Evitación / adormecimiento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>
                <a:latin typeface="Gill Sans MT" charset="0"/>
              </a:rPr>
              <a:t>D: Excitación/hipervigilancia</a:t>
            </a:r>
          </a:p>
          <a:p>
            <a:pPr lvl="1"/>
            <a:r>
              <a:rPr lang="es-ES" sz="2000" dirty="0">
                <a:latin typeface="Gill Sans MT" charset="0"/>
              </a:rPr>
              <a:t>(niños: comportamiento desorganizado o agitado)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>
                <a:latin typeface="Gill Sans MT" charset="0"/>
              </a:rPr>
              <a:t>E: Importancia funcional (social, laboral)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>
                <a:latin typeface="Gill Sans MT" charset="0"/>
              </a:rPr>
              <a:t>F: Y estado de ánimo/cognición negativa o disociaciones</a:t>
            </a:r>
          </a:p>
          <a:p>
            <a:r>
              <a:rPr lang="es-ES" sz="2000" dirty="0">
                <a:latin typeface="Gill Sans MT" charset="0"/>
              </a:rPr>
              <a:t>Duración &gt;1 mes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3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22" y="175376"/>
            <a:ext cx="7772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Historia natural del TEPT</a:t>
            </a:r>
          </a:p>
        </p:txBody>
      </p:sp>
      <p:sp>
        <p:nvSpPr>
          <p:cNvPr id="81922" name="AutoShape 3"/>
          <p:cNvSpPr>
            <a:spLocks noChangeArrowheads="1"/>
          </p:cNvSpPr>
          <p:nvPr/>
        </p:nvSpPr>
        <p:spPr bwMode="auto">
          <a:xfrm>
            <a:off x="755650" y="3068638"/>
            <a:ext cx="7561263" cy="1008062"/>
          </a:xfrm>
          <a:prstGeom prst="rightArrow">
            <a:avLst>
              <a:gd name="adj1" fmla="val 53074"/>
              <a:gd name="adj2" fmla="val 91954"/>
            </a:avLst>
          </a:prstGeom>
          <a:gradFill rotWithShape="1">
            <a:gsLst>
              <a:gs pos="0">
                <a:srgbClr val="FFFF99"/>
              </a:gs>
              <a:gs pos="100000">
                <a:srgbClr val="FF3300">
                  <a:alpha val="73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8949" y="1780037"/>
            <a:ext cx="1835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err="1"/>
              <a:t>Evento</a:t>
            </a:r>
            <a:r>
              <a:rPr lang="en-GB" b="1" dirty="0"/>
              <a:t> </a:t>
            </a:r>
            <a:r>
              <a:rPr lang="en-GB" b="1" dirty="0" err="1"/>
              <a:t>traumático</a:t>
            </a:r>
            <a:r>
              <a:rPr lang="en-GB" b="1" dirty="0"/>
              <a:t> 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1841566" y="2103735"/>
            <a:ext cx="115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/>
              <a:t>1 </a:t>
            </a:r>
            <a:r>
              <a:rPr lang="en-GB" b="1" dirty="0" err="1"/>
              <a:t>mes</a:t>
            </a:r>
            <a:endParaRPr lang="en-GB" b="1" dirty="0"/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2124075" y="2565400"/>
            <a:ext cx="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827088" y="2565400"/>
            <a:ext cx="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8"/>
          <p:cNvSpPr>
            <a:spLocks noChangeShapeType="1"/>
          </p:cNvSpPr>
          <p:nvPr/>
        </p:nvSpPr>
        <p:spPr bwMode="auto">
          <a:xfrm>
            <a:off x="3851275" y="2565400"/>
            <a:ext cx="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3251330" y="2118882"/>
            <a:ext cx="1511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/>
              <a:t>9 meses</a:t>
            </a:r>
          </a:p>
        </p:txBody>
      </p:sp>
      <p:sp>
        <p:nvSpPr>
          <p:cNvPr id="81929" name="Line 10"/>
          <p:cNvSpPr>
            <a:spLocks noChangeShapeType="1"/>
          </p:cNvSpPr>
          <p:nvPr/>
        </p:nvSpPr>
        <p:spPr bwMode="auto">
          <a:xfrm>
            <a:off x="6443663" y="2565400"/>
            <a:ext cx="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Text Box 11"/>
          <p:cNvSpPr txBox="1">
            <a:spLocks noChangeArrowheads="1"/>
          </p:cNvSpPr>
          <p:nvPr/>
        </p:nvSpPr>
        <p:spPr bwMode="auto">
          <a:xfrm>
            <a:off x="5867400" y="2058843"/>
            <a:ext cx="115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/>
              <a:t>3 </a:t>
            </a:r>
            <a:r>
              <a:rPr lang="en-GB" b="1" dirty="0" err="1"/>
              <a:t>años</a:t>
            </a:r>
            <a:endParaRPr lang="en-GB" b="1" dirty="0"/>
          </a:p>
        </p:txBody>
      </p:sp>
      <p:sp>
        <p:nvSpPr>
          <p:cNvPr id="81931" name="Text Box 12"/>
          <p:cNvSpPr txBox="1">
            <a:spLocks noChangeArrowheads="1"/>
          </p:cNvSpPr>
          <p:nvPr/>
        </p:nvSpPr>
        <p:spPr bwMode="auto">
          <a:xfrm>
            <a:off x="5417838" y="4220411"/>
            <a:ext cx="3095625" cy="2322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D60093"/>
              </a:buClr>
              <a:buSzPct val="185000"/>
            </a:pPr>
            <a:r>
              <a:rPr lang="es-ES" sz="2300" b="1" dirty="0"/>
              <a:t>Generalmente el 33% permanece sintomático durante 3 años o más con mayor riesgo de problemas secundarios</a:t>
            </a:r>
          </a:p>
        </p:txBody>
      </p:sp>
      <p:sp>
        <p:nvSpPr>
          <p:cNvPr id="81932" name="Text Box 13"/>
          <p:cNvSpPr txBox="1">
            <a:spLocks noChangeArrowheads="1"/>
          </p:cNvSpPr>
          <p:nvPr/>
        </p:nvSpPr>
        <p:spPr bwMode="auto">
          <a:xfrm>
            <a:off x="2268538" y="4220411"/>
            <a:ext cx="3024187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200" b="1" dirty="0"/>
              <a:t>Muchos se recuperan sin tratamiento meses/años después del evento (45-80% de remisión natural a los 9 meses)</a:t>
            </a:r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395288" y="4246795"/>
            <a:ext cx="1800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 dirty="0"/>
              <a:t>Inicio habitual de los síntomas</a:t>
            </a:r>
          </a:p>
        </p:txBody>
      </p:sp>
      <p:sp>
        <p:nvSpPr>
          <p:cNvPr id="81934" name="Line 15"/>
          <p:cNvSpPr>
            <a:spLocks noChangeShapeType="1"/>
          </p:cNvSpPr>
          <p:nvPr/>
        </p:nvSpPr>
        <p:spPr bwMode="auto">
          <a:xfrm flipV="1">
            <a:off x="1187450" y="3789363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16"/>
          <p:cNvSpPr>
            <a:spLocks noChangeShapeType="1"/>
          </p:cNvSpPr>
          <p:nvPr/>
        </p:nvSpPr>
        <p:spPr bwMode="auto">
          <a:xfrm flipV="1">
            <a:off x="3708400" y="3789363"/>
            <a:ext cx="714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 flipH="1" flipV="1">
            <a:off x="6443663" y="3789363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Rectangle 18"/>
          <p:cNvSpPr>
            <a:spLocks noChangeArrowheads="1"/>
          </p:cNvSpPr>
          <p:nvPr/>
        </p:nvSpPr>
        <p:spPr bwMode="auto">
          <a:xfrm>
            <a:off x="2457450" y="6381750"/>
            <a:ext cx="255588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6"/>
          <p:cNvSpPr txBox="1">
            <a:spLocks noChangeArrowheads="1"/>
          </p:cNvSpPr>
          <p:nvPr/>
        </p:nvSpPr>
        <p:spPr bwMode="auto">
          <a:xfrm>
            <a:off x="2743200" y="5334000"/>
            <a:ext cx="3429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Basic services and security</a:t>
            </a:r>
            <a:endParaRPr lang="en-US" altLang="en-US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5058" name="Text Box 17"/>
          <p:cNvSpPr txBox="1">
            <a:spLocks noChangeArrowheads="1"/>
          </p:cNvSpPr>
          <p:nvPr/>
        </p:nvSpPr>
        <p:spPr bwMode="auto">
          <a:xfrm>
            <a:off x="2514600" y="3962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Community and family supports</a:t>
            </a:r>
          </a:p>
        </p:txBody>
      </p:sp>
      <p:sp>
        <p:nvSpPr>
          <p:cNvPr id="45060" name="Freeform 5"/>
          <p:cNvSpPr>
            <a:spLocks/>
          </p:cNvSpPr>
          <p:nvPr/>
        </p:nvSpPr>
        <p:spPr bwMode="auto">
          <a:xfrm>
            <a:off x="3443288" y="550863"/>
            <a:ext cx="1879600" cy="1462087"/>
          </a:xfrm>
          <a:custGeom>
            <a:avLst/>
            <a:gdLst>
              <a:gd name="T0" fmla="*/ 0 w 1812"/>
              <a:gd name="T1" fmla="*/ 2147483647 h 1409"/>
              <a:gd name="T2" fmla="*/ 2147483647 w 1812"/>
              <a:gd name="T3" fmla="*/ 0 h 1409"/>
              <a:gd name="T4" fmla="*/ 2147483647 w 1812"/>
              <a:gd name="T5" fmla="*/ 0 h 1409"/>
              <a:gd name="T6" fmla="*/ 2147483647 w 1812"/>
              <a:gd name="T7" fmla="*/ 2147483647 h 1409"/>
              <a:gd name="T8" fmla="*/ 0 w 1812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2" h="1409">
                <a:moveTo>
                  <a:pt x="0" y="1409"/>
                </a:moveTo>
                <a:lnTo>
                  <a:pt x="906" y="0"/>
                </a:lnTo>
                <a:lnTo>
                  <a:pt x="1812" y="1409"/>
                </a:lnTo>
                <a:lnTo>
                  <a:pt x="0" y="140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6"/>
          <p:cNvSpPr>
            <a:spLocks/>
          </p:cNvSpPr>
          <p:nvPr/>
        </p:nvSpPr>
        <p:spPr bwMode="auto">
          <a:xfrm>
            <a:off x="3433979" y="952356"/>
            <a:ext cx="1879600" cy="1460500"/>
          </a:xfrm>
          <a:custGeom>
            <a:avLst/>
            <a:gdLst>
              <a:gd name="T0" fmla="*/ 0 w 1812"/>
              <a:gd name="T1" fmla="*/ 2147483647 h 1409"/>
              <a:gd name="T2" fmla="*/ 2147483647 w 1812"/>
              <a:gd name="T3" fmla="*/ 0 h 1409"/>
              <a:gd name="T4" fmla="*/ 2147483647 w 1812"/>
              <a:gd name="T5" fmla="*/ 0 h 1409"/>
              <a:gd name="T6" fmla="*/ 2147483647 w 1812"/>
              <a:gd name="T7" fmla="*/ 2147483647 h 1409"/>
              <a:gd name="T8" fmla="*/ 0 w 1812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2" h="1409">
                <a:moveTo>
                  <a:pt x="0" y="1409"/>
                </a:moveTo>
                <a:lnTo>
                  <a:pt x="906" y="0"/>
                </a:lnTo>
                <a:lnTo>
                  <a:pt x="1812" y="1409"/>
                </a:lnTo>
                <a:lnTo>
                  <a:pt x="0" y="1409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3668206" y="1677988"/>
            <a:ext cx="142976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Servicios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especializados</a:t>
            </a: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45063" name="Freeform 8"/>
          <p:cNvSpPr>
            <a:spLocks/>
          </p:cNvSpPr>
          <p:nvPr/>
        </p:nvSpPr>
        <p:spPr bwMode="auto">
          <a:xfrm>
            <a:off x="2514600" y="2028825"/>
            <a:ext cx="3756025" cy="1458913"/>
          </a:xfrm>
          <a:custGeom>
            <a:avLst/>
            <a:gdLst>
              <a:gd name="T0" fmla="*/ 0 w 3621"/>
              <a:gd name="T1" fmla="*/ 2147483647 h 1408"/>
              <a:gd name="T2" fmla="*/ 2147483647 w 3621"/>
              <a:gd name="T3" fmla="*/ 0 h 1408"/>
              <a:gd name="T4" fmla="*/ 2147483647 w 3621"/>
              <a:gd name="T5" fmla="*/ 0 h 1408"/>
              <a:gd name="T6" fmla="*/ 2147483647 w 3621"/>
              <a:gd name="T7" fmla="*/ 2147483647 h 1408"/>
              <a:gd name="T8" fmla="*/ 0 w 3621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21" h="1408">
                <a:moveTo>
                  <a:pt x="0" y="1408"/>
                </a:moveTo>
                <a:lnTo>
                  <a:pt x="906" y="0"/>
                </a:lnTo>
                <a:lnTo>
                  <a:pt x="2715" y="0"/>
                </a:lnTo>
                <a:lnTo>
                  <a:pt x="3621" y="1408"/>
                </a:lnTo>
                <a:lnTo>
                  <a:pt x="0" y="140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Freeform 9"/>
          <p:cNvSpPr>
            <a:spLocks/>
          </p:cNvSpPr>
          <p:nvPr/>
        </p:nvSpPr>
        <p:spPr bwMode="auto">
          <a:xfrm>
            <a:off x="2501106" y="2388105"/>
            <a:ext cx="3756025" cy="1458913"/>
          </a:xfrm>
          <a:custGeom>
            <a:avLst/>
            <a:gdLst>
              <a:gd name="T0" fmla="*/ 0 w 3621"/>
              <a:gd name="T1" fmla="*/ 2147483647 h 1408"/>
              <a:gd name="T2" fmla="*/ 2147483647 w 3621"/>
              <a:gd name="T3" fmla="*/ 0 h 1408"/>
              <a:gd name="T4" fmla="*/ 2147483647 w 3621"/>
              <a:gd name="T5" fmla="*/ 0 h 1408"/>
              <a:gd name="T6" fmla="*/ 2147483647 w 3621"/>
              <a:gd name="T7" fmla="*/ 2147483647 h 1408"/>
              <a:gd name="T8" fmla="*/ 0 w 3621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21" h="1408">
                <a:moveTo>
                  <a:pt x="0" y="1408"/>
                </a:moveTo>
                <a:lnTo>
                  <a:pt x="906" y="0"/>
                </a:lnTo>
                <a:lnTo>
                  <a:pt x="2715" y="0"/>
                </a:lnTo>
                <a:lnTo>
                  <a:pt x="3621" y="1408"/>
                </a:lnTo>
                <a:lnTo>
                  <a:pt x="0" y="1408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3411538" y="2663825"/>
            <a:ext cx="227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Apoyos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enfocados</a:t>
            </a: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(de persona a persona) no </a:t>
            </a:r>
            <a:r>
              <a:rPr lang="en-US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especializados</a:t>
            </a:r>
            <a:endParaRPr lang="en-US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66" name="Freeform 11"/>
          <p:cNvSpPr>
            <a:spLocks/>
          </p:cNvSpPr>
          <p:nvPr/>
        </p:nvSpPr>
        <p:spPr bwMode="auto">
          <a:xfrm>
            <a:off x="1579563" y="3540125"/>
            <a:ext cx="5632450" cy="1463675"/>
          </a:xfrm>
          <a:custGeom>
            <a:avLst/>
            <a:gdLst>
              <a:gd name="T0" fmla="*/ 0 w 5428"/>
              <a:gd name="T1" fmla="*/ 2147483647 h 1409"/>
              <a:gd name="T2" fmla="*/ 2147483647 w 5428"/>
              <a:gd name="T3" fmla="*/ 0 h 1409"/>
              <a:gd name="T4" fmla="*/ 2147483647 w 5428"/>
              <a:gd name="T5" fmla="*/ 0 h 1409"/>
              <a:gd name="T6" fmla="*/ 2147483647 w 5428"/>
              <a:gd name="T7" fmla="*/ 2147483647 h 1409"/>
              <a:gd name="T8" fmla="*/ 0 w 5428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28" h="1409">
                <a:moveTo>
                  <a:pt x="0" y="1409"/>
                </a:moveTo>
                <a:lnTo>
                  <a:pt x="905" y="0"/>
                </a:lnTo>
                <a:lnTo>
                  <a:pt x="4522" y="0"/>
                </a:lnTo>
                <a:lnTo>
                  <a:pt x="5428" y="1409"/>
                </a:lnTo>
                <a:lnTo>
                  <a:pt x="0" y="140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2"/>
          <p:cNvSpPr>
            <a:spLocks/>
          </p:cNvSpPr>
          <p:nvPr/>
        </p:nvSpPr>
        <p:spPr bwMode="auto">
          <a:xfrm>
            <a:off x="1567656" y="3856831"/>
            <a:ext cx="5630863" cy="1463675"/>
          </a:xfrm>
          <a:custGeom>
            <a:avLst/>
            <a:gdLst>
              <a:gd name="T0" fmla="*/ 0 w 5428"/>
              <a:gd name="T1" fmla="*/ 2147483647 h 1409"/>
              <a:gd name="T2" fmla="*/ 2147483647 w 5428"/>
              <a:gd name="T3" fmla="*/ 0 h 1409"/>
              <a:gd name="T4" fmla="*/ 2147483647 w 5428"/>
              <a:gd name="T5" fmla="*/ 0 h 1409"/>
              <a:gd name="T6" fmla="*/ 2147483647 w 5428"/>
              <a:gd name="T7" fmla="*/ 2147483647 h 1409"/>
              <a:gd name="T8" fmla="*/ 0 w 5428"/>
              <a:gd name="T9" fmla="*/ 2147483647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28" h="1409">
                <a:moveTo>
                  <a:pt x="0" y="1409"/>
                </a:moveTo>
                <a:lnTo>
                  <a:pt x="905" y="0"/>
                </a:lnTo>
                <a:lnTo>
                  <a:pt x="4522" y="0"/>
                </a:lnTo>
                <a:lnTo>
                  <a:pt x="5428" y="1409"/>
                </a:lnTo>
                <a:lnTo>
                  <a:pt x="0" y="1409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3150215" y="4234656"/>
            <a:ext cx="2854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Reforzar los apoyos comunitarios y familiares</a:t>
            </a:r>
          </a:p>
        </p:txBody>
      </p:sp>
      <p:sp>
        <p:nvSpPr>
          <p:cNvPr id="45069" name="Freeform 14"/>
          <p:cNvSpPr>
            <a:spLocks/>
          </p:cNvSpPr>
          <p:nvPr/>
        </p:nvSpPr>
        <p:spPr bwMode="auto">
          <a:xfrm>
            <a:off x="617754" y="5286375"/>
            <a:ext cx="7512050" cy="1460500"/>
          </a:xfrm>
          <a:custGeom>
            <a:avLst/>
            <a:gdLst>
              <a:gd name="T0" fmla="*/ 0 w 7239"/>
              <a:gd name="T1" fmla="*/ 2147483647 h 1407"/>
              <a:gd name="T2" fmla="*/ 2147483647 w 7239"/>
              <a:gd name="T3" fmla="*/ 0 h 1407"/>
              <a:gd name="T4" fmla="*/ 2147483647 w 7239"/>
              <a:gd name="T5" fmla="*/ 0 h 1407"/>
              <a:gd name="T6" fmla="*/ 2147483647 w 7239"/>
              <a:gd name="T7" fmla="*/ 2147483647 h 1407"/>
              <a:gd name="T8" fmla="*/ 0 w 7239"/>
              <a:gd name="T9" fmla="*/ 2147483647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39" h="1407">
                <a:moveTo>
                  <a:pt x="0" y="1407"/>
                </a:moveTo>
                <a:lnTo>
                  <a:pt x="906" y="0"/>
                </a:lnTo>
                <a:lnTo>
                  <a:pt x="6336" y="0"/>
                </a:lnTo>
                <a:lnTo>
                  <a:pt x="7239" y="1407"/>
                </a:lnTo>
                <a:lnTo>
                  <a:pt x="0" y="1407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3244056" y="5611956"/>
            <a:ext cx="2449512" cy="6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Consideraciones sociales en los servicios básicos y la seguridad</a:t>
            </a:r>
          </a:p>
        </p:txBody>
      </p:sp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914400" y="5503862"/>
            <a:ext cx="1851025" cy="1088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n-US" sz="12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s-E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Abogar por servicios básicos que sean seguros, socialmente adecuados y que protejan la dignidad</a:t>
            </a:r>
            <a:endParaRPr lang="en-US" altLang="en-US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904875" y="4103038"/>
            <a:ext cx="2168525" cy="716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Activating social networks</a:t>
            </a:r>
          </a:p>
          <a:p>
            <a:pPr eaLnBrk="1" hangingPunct="1"/>
            <a:r>
              <a:rPr lang="en-US" altLang="en-US" sz="12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Communal traditional supports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842169" y="2315223"/>
            <a:ext cx="2555875" cy="15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s-E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Atención básica de salud mental por parte de los médicos de la APS </a:t>
            </a:r>
          </a:p>
          <a:p>
            <a:pPr eaLnBrk="1" hangingPunct="1"/>
            <a:r>
              <a:rPr lang="es-E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Apoyo emocional y práctico básico por parte de los trabajadores comunitarios</a:t>
            </a:r>
          </a:p>
          <a:p>
            <a:pPr eaLnBrk="1" hangingPunct="1"/>
            <a:r>
              <a:rPr lang="es-ES" alt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(Primeros auxilios psicológicos)</a:t>
            </a:r>
          </a:p>
          <a:p>
            <a:pPr eaLnBrk="1" hangingPunct="1"/>
            <a:r>
              <a:rPr lang="en-GB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13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835457" y="1239188"/>
            <a:ext cx="2589213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Atención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salud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mental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especialistas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salud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mental (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enfermera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psiquiátrica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psicólogo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300" b="1" dirty="0" err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psiquiatra</a:t>
            </a:r>
            <a:r>
              <a:rPr lang="en-US" altLang="en-US" sz="1300" b="1" dirty="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788"/>
            <a:ext cx="6244814" cy="58654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2060"/>
                </a:solidFill>
              </a:rPr>
              <a:t>Qué se puede hacer: Pirámide de intervención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523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Estudio de caso de prevención: Apoyo a las víctimas y reconciliación (VSR)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9" descr="ste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5" y="1021919"/>
            <a:ext cx="6165272" cy="5244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-605506" y="3877119"/>
            <a:ext cx="3168502" cy="4359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13E933C-A97B-4D87-A107-D35E389F4E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en-US" sz="4000" i="1" dirty="0" err="1"/>
              <a:t>Primeros</a:t>
            </a:r>
            <a:r>
              <a:rPr lang="en-US" altLang="en-US" sz="4000" i="1" dirty="0"/>
              <a:t> </a:t>
            </a:r>
            <a:r>
              <a:rPr lang="en-US" altLang="en-US" sz="4000" i="1" dirty="0" err="1"/>
              <a:t>auxilios</a:t>
            </a:r>
            <a:r>
              <a:rPr lang="en-US" altLang="en-US" sz="4000" i="1" dirty="0"/>
              <a:t> </a:t>
            </a:r>
            <a:r>
              <a:rPr lang="en-US" altLang="en-US" sz="4000" i="1" dirty="0" err="1"/>
              <a:t>psicológicos</a:t>
            </a:r>
            <a:endParaRPr lang="en-US" altLang="en-US" sz="4000" i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796800C-1F7D-464D-932C-0384902BDC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48200" y="2743200"/>
            <a:ext cx="3657600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Apoyo a las personas tras una crisis o un acontecimiento traumático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E911B1A1-90EA-43B3-BB3C-F8A540D5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6025"/>
            <a:ext cx="37338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0">
            <a:extLst>
              <a:ext uri="{FF2B5EF4-FFF2-40B4-BE49-F238E27FC236}">
                <a16:creationId xmlns:a16="http://schemas.microsoft.com/office/drawing/2014/main" id="{055DEF52-DE5D-47D2-BD90-3B5D4388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1306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05" y="639483"/>
            <a:ext cx="8055429" cy="58420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s-ES" dirty="0"/>
              <a:t>La Organización Mundial de la Salud reconoció hace tiempo la importancia de los factores no sólo biológicos sino también psicosociales en la enfermedad, cuando ofreció su significativa definición de </a:t>
            </a:r>
            <a:r>
              <a:rPr lang="es-ES" dirty="0">
                <a:solidFill>
                  <a:srgbClr val="FF0000"/>
                </a:solidFill>
              </a:rPr>
              <a:t>salud como "bienestar bio-psico-social, no sólo la ausencia de enfermedad".  (OMS,1946). </a:t>
            </a:r>
          </a:p>
          <a:p>
            <a:r>
              <a:rPr lang="es-ES" dirty="0"/>
              <a:t>Debido a las interacciones dinámicas entre los factores biológicos y psicosociales que presenciamos en las emergencias complejas, creo que es necesario hacer una afirmación más contundente. La distinción artificial entre salud y salud mental oscurece, en lugar de aclarar, la relación integral de la mente y el cuerpo.  No hay ninguna diferencia real entre salud y salud mental.  Salud es salud. </a:t>
            </a:r>
            <a:r>
              <a:rPr lang="es-ES" dirty="0">
                <a:solidFill>
                  <a:srgbClr val="FF0000"/>
                </a:solidFill>
              </a:rPr>
              <a:t>El enfoque bio-psico-social no es sólo una buena idea, es una realidad basada en un conjunto creciente de evidencias científicas. </a:t>
            </a:r>
            <a:r>
              <a:rPr lang="es-ES" dirty="0"/>
              <a:t>El reto consiste ahora en aplicar esos conocimientos en la práctica, en entornos tanto con abundantes como con escasos recursos.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7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>
            <a:extLst>
              <a:ext uri="{FF2B5EF4-FFF2-40B4-BE49-F238E27FC236}">
                <a16:creationId xmlns:a16="http://schemas.microsoft.com/office/drawing/2014/main" id="{A13B390E-A715-402A-8030-53BD4CD0B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1659" y="533400"/>
            <a:ext cx="4424082" cy="990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ES" sz="3300" dirty="0"/>
              <a:t>Guía del ALP para los trabajadores en el terreno</a:t>
            </a:r>
            <a:endParaRPr lang="en-US" sz="3300" dirty="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8E6745BE-1116-4D50-BCCB-6F33BF8E9B7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3" y="457200"/>
            <a:ext cx="4232275" cy="6096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AE5DA517-9F1E-42FC-B81A-D8C38FCC34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828800"/>
            <a:ext cx="4343400" cy="3657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ES" altLang="en-US" sz="2400" dirty="0"/>
              <a:t>Publicación de la OMS www.who.int</a:t>
            </a:r>
          </a:p>
          <a:p>
            <a:pPr>
              <a:lnSpc>
                <a:spcPct val="100000"/>
              </a:lnSpc>
            </a:pPr>
            <a:r>
              <a:rPr lang="es-ES" altLang="en-US" sz="2400" dirty="0"/>
              <a:t>Esfuerzo de colaboración:</a:t>
            </a:r>
          </a:p>
          <a:p>
            <a:pPr lvl="1">
              <a:lnSpc>
                <a:spcPct val="100000"/>
              </a:lnSpc>
            </a:pPr>
            <a:r>
              <a:rPr lang="es-ES" altLang="en-US" sz="1600" dirty="0"/>
              <a:t>Organización Mundial de la Salud </a:t>
            </a:r>
          </a:p>
          <a:p>
            <a:pPr lvl="1">
              <a:lnSpc>
                <a:spcPct val="100000"/>
              </a:lnSpc>
            </a:pPr>
            <a:r>
              <a:rPr lang="es-ES" altLang="en-US" sz="1600" dirty="0"/>
              <a:t>Fundación de Traumatismos de Guerra</a:t>
            </a:r>
          </a:p>
          <a:p>
            <a:pPr lvl="1">
              <a:lnSpc>
                <a:spcPct val="100000"/>
              </a:lnSpc>
            </a:pPr>
            <a:r>
              <a:rPr lang="es-ES" altLang="en-US" sz="1600" dirty="0"/>
              <a:t>Visión Mundial Internacional</a:t>
            </a:r>
          </a:p>
          <a:p>
            <a:pPr>
              <a:lnSpc>
                <a:spcPct val="100000"/>
              </a:lnSpc>
            </a:pPr>
            <a:r>
              <a:rPr lang="es-ES" altLang="en-US" sz="2400" dirty="0"/>
              <a:t>Avalado por 24 organismos internacionales de la ONU/ONG</a:t>
            </a:r>
          </a:p>
          <a:p>
            <a:pPr>
              <a:lnSpc>
                <a:spcPct val="100000"/>
              </a:lnSpc>
            </a:pPr>
            <a:r>
              <a:rPr lang="es-ES" altLang="en-US" sz="2400" dirty="0"/>
              <a:t>Disponible en varios idiomas</a:t>
            </a:r>
            <a:endParaRPr lang="en-US" altLang="en-US" sz="2400" dirty="0"/>
          </a:p>
        </p:txBody>
      </p:sp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8A4F067B-2ABE-471D-B104-093325E52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6019800"/>
          <a:ext cx="10668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286000" imgH="1139952" progId="Word.Document.8">
                  <p:embed/>
                </p:oleObj>
              </mc:Choice>
              <mc:Fallback>
                <p:oleObj name="Document" r:id="rId4" imgW="2286000" imgH="1139952" progId="Word.Document.8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8A4F067B-2ABE-471D-B104-093325E52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10668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>
            <a:extLst>
              <a:ext uri="{FF2B5EF4-FFF2-40B4-BE49-F238E27FC236}">
                <a16:creationId xmlns:a16="http://schemas.microsoft.com/office/drawing/2014/main" id="{DC5B4BEA-AE94-4237-8893-2212062A3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16002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FBE5EF74-A2B9-4C42-8187-D235A6F54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3600"/>
            <a:ext cx="1447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WHO logo">
            <a:extLst>
              <a:ext uri="{FF2B5EF4-FFF2-40B4-BE49-F238E27FC236}">
                <a16:creationId xmlns:a16="http://schemas.microsoft.com/office/drawing/2014/main" id="{CEBE28AC-4B59-469A-B425-466A1451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76938"/>
            <a:ext cx="152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WTF_logo3">
            <a:extLst>
              <a:ext uri="{FF2B5EF4-FFF2-40B4-BE49-F238E27FC236}">
                <a16:creationId xmlns:a16="http://schemas.microsoft.com/office/drawing/2014/main" id="{E30B2DC0-3420-4313-8281-A24A25EB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0"/>
            <a:ext cx="15240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C8F0232-847B-45E9-87E5-E249E3656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631168" cy="163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n-US" dirty="0"/>
              <a:t>Ayudar a las personas con problemas</a:t>
            </a:r>
            <a:endParaRPr lang="en-US" altLang="en-US" dirty="0"/>
          </a:p>
        </p:txBody>
      </p:sp>
      <p:pic>
        <p:nvPicPr>
          <p:cNvPr id="79876" name="Picture 9" descr="Untitled1">
            <a:extLst>
              <a:ext uri="{FF2B5EF4-FFF2-40B4-BE49-F238E27FC236}">
                <a16:creationId xmlns:a16="http://schemas.microsoft.com/office/drawing/2014/main" id="{F0E24BB2-16DD-4C33-B856-252BE366A0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04800"/>
            <a:ext cx="4038600" cy="2222500"/>
          </a:xfrm>
        </p:spPr>
      </p:pic>
      <p:sp>
        <p:nvSpPr>
          <p:cNvPr id="79875" name="Rectangle 4">
            <a:extLst>
              <a:ext uri="{FF2B5EF4-FFF2-40B4-BE49-F238E27FC236}">
                <a16:creationId xmlns:a16="http://schemas.microsoft.com/office/drawing/2014/main" id="{09D69C05-C1D3-47B9-92E8-3A06F3999D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743200"/>
            <a:ext cx="8001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sz="2800" dirty="0"/>
              <a:t>La mayoría de las personas se recuperan bien con el tiempo, especialmente si pueden restablecer las necesidades básicas y recibir apoyo (PFA).</a:t>
            </a:r>
          </a:p>
          <a:p>
            <a:pPr eaLnBrk="1" hangingPunct="1"/>
            <a:r>
              <a:rPr lang="es-ES" altLang="en-US" sz="2800" dirty="0"/>
              <a:t>Las personas con angustia grave o duradera pueden necesitar más apoyo.</a:t>
            </a:r>
          </a:p>
          <a:p>
            <a:pPr lvl="1"/>
            <a:r>
              <a:rPr lang="es-ES" altLang="en-US" dirty="0"/>
              <a:t>Procure que no se queden solos.  	</a:t>
            </a:r>
          </a:p>
          <a:p>
            <a:pPr lvl="1"/>
            <a:r>
              <a:rPr lang="es-ES" altLang="en-US" dirty="0"/>
              <a:t>Intente mantenerlos a salvo hasta que se les pase la reacción o pueda encontrar ayuda de otras personas.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A72EA73-F7AE-4E7E-B46D-F4944C5E0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419600" cy="1401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n-US" dirty="0"/>
              <a:t>Ayudar a la gente a sentirse tranquila</a:t>
            </a:r>
            <a:endParaRPr lang="en-US" altLang="en-US" dirty="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F5EAD79-8815-4400-83B3-770AF19F2A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Mantenga un tono de voz suave y tranquilo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Mantenga el contacto visual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Asegúreles que están seguros y que usted está ahí para ayudarles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Si alguien se siente "irreal", ayúdele a establecer contacto con</a:t>
            </a:r>
          </a:p>
          <a:p>
            <a:pPr lvl="1"/>
            <a:r>
              <a:rPr lang="es-ES" altLang="en-US" dirty="0"/>
              <a:t>Ellos mismos (sentir los pies en el suelo, golpear las manos en el regazo)</a:t>
            </a:r>
          </a:p>
          <a:p>
            <a:pPr lvl="1"/>
            <a:r>
              <a:rPr lang="es-ES" altLang="en-US" dirty="0"/>
              <a:t>Su entorno (observe las cosas que le rodean)</a:t>
            </a:r>
          </a:p>
          <a:p>
            <a:pPr lvl="1"/>
            <a:r>
              <a:rPr lang="es-ES" altLang="en-US" dirty="0"/>
              <a:t>Su respiración (concéntrese en la respiración y respire lentamente)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E2863D9-C221-42C7-BDB8-6142C31D8D5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9530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88069" name="Picture 6" descr="Grounding techniques">
            <a:extLst>
              <a:ext uri="{FF2B5EF4-FFF2-40B4-BE49-F238E27FC236}">
                <a16:creationId xmlns:a16="http://schemas.microsoft.com/office/drawing/2014/main" id="{7F4B6C34-FCF8-4907-9634-05EB80C3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b="13274"/>
          <a:stretch>
            <a:fillRect/>
          </a:stretch>
        </p:blipFill>
        <p:spPr bwMode="auto">
          <a:xfrm>
            <a:off x="5486400" y="52388"/>
            <a:ext cx="3048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CD3324F-9F9B-455C-8BC8-D9F70E1DA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n-US" sz="3700" dirty="0"/>
              <a:t>Buena comunicación: Cosas que </a:t>
            </a:r>
            <a:r>
              <a:rPr lang="es-ES" altLang="en-US" sz="3700" u="sng" dirty="0"/>
              <a:t>NO</a:t>
            </a:r>
            <a:r>
              <a:rPr lang="es-ES" altLang="en-US" sz="3700" dirty="0"/>
              <a:t> hay que decir ni hacer</a:t>
            </a:r>
            <a:endParaRPr lang="en-US" altLang="en-US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2FA2F31-5EC3-41D2-856E-3A64C44330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presiones a nadie para que cuente su historia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interrumpas ni apresures la historia de alguien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des tu opinión sobre la situación de la persona, sólo escucha.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toques a la persona si no estás seguro de que es apropiado hacerlo.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juzgues lo que ha hecho o no ha hecho, o cómo se siente.  No digas... "No deberías sentirte así" o "Deberías sentirte afortunado de haber sobrevivido".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A62328DB-B548-43EB-9056-B1B7C9C010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te inventes cosas que no sabes.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utilices términos demasiado técnicos.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les cuentes la historia de otra persona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hables de tus propios problemas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des falsas promesas ni falsas seguridades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sientas que tienes que intentar resolver todos los problemas de la persona por ella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n-US" sz="2100" dirty="0"/>
              <a:t>No le quites a la persona la fuerza y la sensación de ser capaz de cuidar de sí misma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495BD2F-976D-4433-8708-015B7D0B0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Estrategias</a:t>
            </a:r>
            <a:r>
              <a:rPr lang="en-US" altLang="en-US" dirty="0"/>
              <a:t> de </a:t>
            </a:r>
            <a:r>
              <a:rPr lang="en-US" altLang="en-US" dirty="0" err="1"/>
              <a:t>afrontamiento</a:t>
            </a:r>
            <a:r>
              <a:rPr lang="en-US" altLang="en-US" dirty="0"/>
              <a:t> </a:t>
            </a:r>
            <a:r>
              <a:rPr lang="en-US" altLang="en-US" dirty="0" err="1"/>
              <a:t>positivas</a:t>
            </a:r>
            <a:r>
              <a:rPr lang="en-US" altLang="en-US" dirty="0"/>
              <a:t> (</a:t>
            </a:r>
            <a:r>
              <a:rPr lang="en-US" altLang="en-US" dirty="0" err="1"/>
              <a:t>ajustadas</a:t>
            </a:r>
            <a:r>
              <a:rPr lang="en-US" altLang="en-US" dirty="0"/>
              <a:t> a la </a:t>
            </a:r>
            <a:r>
              <a:rPr lang="en-US" altLang="en-US" dirty="0" err="1"/>
              <a:t>cultura</a:t>
            </a:r>
            <a:r>
              <a:rPr lang="en-US" altLang="en-US" dirty="0"/>
              <a:t>)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BBDD02D3-09DD-43AD-A410-68148723E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800" dirty="0"/>
              <a:t>Ayudar a las personas a utilizar sus mecanismos naturales de afrontamiento para recuperar la sensación de control: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Descansa lo suficiente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Coma lo más regularmente posible y beba agua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Hable y pase tiempo con su familia y amigos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Hable de los problemas con alguien de confianza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Relájese: camine, cante, rece, juegue con los niños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Haga ejercicio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Evite el alcohol o las drogas, la cafeína y la nicotina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Bañarse y ocuparse de la higiene personal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400" dirty="0"/>
              <a:t>Encuentre formas seguras de ayudar a los demás 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6BB95FC2-56D3-47DA-8B7F-3A72F868F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37338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/>
              <a:t>Enlace - </a:t>
            </a:r>
            <a:r>
              <a:rPr lang="en-US" altLang="en-US" dirty="0" err="1"/>
              <a:t>apoyo</a:t>
            </a:r>
            <a:r>
              <a:rPr lang="en-US" altLang="en-US" dirty="0"/>
              <a:t> social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42B9B53-228C-43F5-A958-E2C9C4477F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n-US" sz="2800" dirty="0"/>
              <a:t>Muy importante para la recuperación</a:t>
            </a:r>
          </a:p>
          <a:p>
            <a:pPr eaLnBrk="1" hangingPunct="1"/>
            <a:r>
              <a:rPr lang="es-ES" altLang="en-US" sz="2800" dirty="0"/>
              <a:t>Mantener a las familias unidas y a los niños con sus cuidadores</a:t>
            </a:r>
          </a:p>
          <a:p>
            <a:pPr eaLnBrk="1" hangingPunct="1"/>
            <a:r>
              <a:rPr lang="es-ES" altLang="en-US" sz="2800" dirty="0"/>
              <a:t>Ayudar a las personas a ponerse en contacto con amigos y seres queridos</a:t>
            </a:r>
          </a:p>
          <a:p>
            <a:pPr eaLnBrk="1" hangingPunct="1"/>
            <a:r>
              <a:rPr lang="es-ES" altLang="en-US" sz="2800" dirty="0"/>
              <a:t>Dar acceso al apoyo religioso</a:t>
            </a:r>
          </a:p>
          <a:p>
            <a:pPr eaLnBrk="1" hangingPunct="1"/>
            <a:r>
              <a:rPr lang="es-ES" altLang="en-US" sz="2800" dirty="0"/>
              <a:t>Las personas afectadas pueden ayudarse mutuamente: reúnanlas</a:t>
            </a:r>
          </a:p>
          <a:p>
            <a:pPr eaLnBrk="1" hangingPunct="1"/>
            <a:r>
              <a:rPr lang="es-ES" altLang="en-US" sz="2800" dirty="0"/>
              <a:t>Asegurarse de que la gente sabe cómo acceder a los servicios (especialmente las personas vulnerables)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6FFED4E2-DDDF-40E9-97DC-8F13CC682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8" y="3768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1861" name="Picture 6" descr="link - social support">
            <a:extLst>
              <a:ext uri="{FF2B5EF4-FFF2-40B4-BE49-F238E27FC236}">
                <a16:creationId xmlns:a16="http://schemas.microsoft.com/office/drawing/2014/main" id="{61CA3626-A4BE-4C1C-ABDA-CD288CD0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90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7">
            <a:extLst>
              <a:ext uri="{FF2B5EF4-FFF2-40B4-BE49-F238E27FC236}">
                <a16:creationId xmlns:a16="http://schemas.microsoft.com/office/drawing/2014/main" id="{AB9A448A-B2B3-4EBD-8A71-13D0E661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1" dirty="0"/>
              <a:t>Estudio de caso de intervención: Iniciativa de Salud Mental de Irak (IMHI)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279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9" descr="ste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5" y="1021919"/>
            <a:ext cx="6165272" cy="5244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892879" y="1924494"/>
            <a:ext cx="3168502" cy="4359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0319" y="2831812"/>
            <a:ext cx="3168502" cy="4359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2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" altLang="en-US" sz="2400" u="sng" dirty="0">
                <a:latin typeface="+mj-lt"/>
              </a:rPr>
              <a:t>Duración del proyecto:</a:t>
            </a:r>
            <a:r>
              <a:rPr lang="es-ES" altLang="en-US" sz="2400" dirty="0">
                <a:latin typeface="+mj-lt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s-ES" altLang="en-US" sz="2400" dirty="0">
                <a:latin typeface="+mj-lt"/>
              </a:rPr>
              <a:t>18 meses (2008 - 2010)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altLang="en-US" sz="2400" u="sng" dirty="0">
                <a:latin typeface="+mj-lt"/>
              </a:rPr>
              <a:t>Objetivos del proyecto:</a:t>
            </a:r>
          </a:p>
          <a:p>
            <a:pPr>
              <a:lnSpc>
                <a:spcPct val="80000"/>
              </a:lnSpc>
            </a:pPr>
            <a:r>
              <a:rPr lang="es-ES" altLang="en-US" sz="2400" dirty="0">
                <a:latin typeface="+mj-lt"/>
              </a:rPr>
              <a:t>Aumentar la capacidad y la calidad de los proveedores de servicios iraquíes para satisfacer las necesidades de salud mental y psicosociales de las víctimas del conflicto. </a:t>
            </a:r>
          </a:p>
          <a:p>
            <a:pPr>
              <a:lnSpc>
                <a:spcPct val="80000"/>
              </a:lnSpc>
            </a:pPr>
            <a:r>
              <a:rPr lang="es-ES" altLang="en-US" sz="2400" dirty="0">
                <a:latin typeface="+mj-lt"/>
              </a:rPr>
              <a:t>Reducir el estigma y la discriminación asociados a las enfermedades mentales mediante la puesta en marcha de una campaña de promoción e información a nivel nacional.</a:t>
            </a:r>
          </a:p>
          <a:p>
            <a:pPr>
              <a:lnSpc>
                <a:spcPct val="80000"/>
              </a:lnSpc>
            </a:pPr>
            <a:r>
              <a:rPr lang="es-ES" altLang="en-US" sz="2400" dirty="0">
                <a:latin typeface="+mj-lt"/>
              </a:rPr>
              <a:t>Aumentar el acceso de las poblaciones vulnerables a los servicios de salud mental</a:t>
            </a:r>
            <a:endParaRPr lang="en-GB" altLang="en-US" sz="2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0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6" y="1325880"/>
            <a:ext cx="4464050" cy="4571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" altLang="en-US" sz="2400" u="sng" dirty="0"/>
              <a:t>Poblaciones beneficiarias:</a:t>
            </a:r>
          </a:p>
          <a:p>
            <a:pPr>
              <a:lnSpc>
                <a:spcPct val="80000"/>
              </a:lnSpc>
            </a:pPr>
            <a:r>
              <a:rPr lang="es-ES" altLang="en-US" sz="2400" dirty="0"/>
              <a:t>Víctimas de traumatismos y otras víctimas del conflicto, incluidas las mujeres víctimas de la autoinmolación, los consumidores de drogas, los niños y los desplazados internos.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s-ES" altLang="en-US" sz="2400" u="sng" dirty="0"/>
              <a:t>Estrategia y actividades:</a:t>
            </a:r>
          </a:p>
          <a:p>
            <a:r>
              <a:rPr lang="es-ES" altLang="en-US" sz="2400" dirty="0"/>
              <a:t>Abordar las lagunas en el conocimiento, la calidad de los servicios, el apoyo nacional y comunitario, y el acceso a los servicios de salud mental.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ombatFatigued_inline_4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4" y="1685130"/>
            <a:ext cx="4280328" cy="31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032" y="45571"/>
            <a:ext cx="8816975" cy="1143000"/>
          </a:xfrm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La definición de trauma es subjetiva</a:t>
            </a:r>
            <a:endParaRPr lang="en-US" sz="4400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067" y="1337256"/>
            <a:ext cx="8522907" cy="4586288"/>
          </a:xfrm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26988" algn="l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trauma</a:t>
            </a:r>
            <a:r>
              <a:rPr lang="en-US" sz="3000" dirty="0">
                <a:solidFill>
                  <a:srgbClr val="320E04"/>
                </a:solidFill>
                <a:latin typeface="HiraMinPro-W3" charset="-128"/>
                <a:ea typeface="+mn-ea"/>
                <a:cs typeface="+mn-cs"/>
              </a:rPr>
              <a:t> |</a:t>
            </a:r>
            <a:r>
              <a:rPr lang="en-US" sz="3000" dirty="0" err="1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sustantivo</a:t>
            </a:r>
            <a:r>
              <a:rPr lang="en-U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 – </a:t>
            </a:r>
          </a:p>
          <a:p>
            <a:pPr marL="26988" algn="l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1. </a:t>
            </a:r>
            <a:r>
              <a:rPr lang="es-E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una experiencia profundamente angustiosa o perturbadora: se resistían a hablar de los traumas de la revolución.</a:t>
            </a:r>
            <a:endParaRPr lang="en-US" sz="3000" dirty="0">
              <a:solidFill>
                <a:srgbClr val="320E04"/>
              </a:solidFill>
              <a:latin typeface="Lucida Grande" pitchFamily="1" charset="0"/>
              <a:ea typeface="+mn-ea"/>
              <a:cs typeface="+mn-cs"/>
            </a:endParaRPr>
          </a:p>
          <a:p>
            <a:pPr marL="269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320E04"/>
                </a:solidFill>
                <a:latin typeface="Arial" pitchFamily="34" charset="0"/>
                <a:ea typeface="+mn-ea"/>
                <a:cs typeface="+mn-cs"/>
              </a:rPr>
              <a:t>2</a:t>
            </a:r>
            <a:r>
              <a:rPr lang="en-US" sz="3000" dirty="0">
                <a:solidFill>
                  <a:srgbClr val="320E04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shock emocional que sigue a un acontecimiento estresante o a una lesión física, que puede ir asociado a un shock físico y que a veces conduce a una </a:t>
            </a:r>
            <a:r>
              <a:rPr lang="es-ES" sz="3000" dirty="0">
                <a:solidFill>
                  <a:srgbClr val="0070C0"/>
                </a:solidFill>
                <a:latin typeface="Baskerville" pitchFamily="1" charset="0"/>
              </a:rPr>
              <a:t>neurosis a largo plazo</a:t>
            </a:r>
            <a:r>
              <a:rPr lang="es-ES" sz="3000" dirty="0">
                <a:solidFill>
                  <a:srgbClr val="320E04"/>
                </a:solidFill>
                <a:latin typeface="Baskerville" pitchFamily="1" charset="0"/>
              </a:rPr>
              <a:t>. </a:t>
            </a:r>
            <a:endParaRPr lang="en-US" sz="3000" dirty="0">
              <a:solidFill>
                <a:srgbClr val="320E04"/>
              </a:solidFill>
              <a:latin typeface="Baskerville" pitchFamily="1" charset="0"/>
            </a:endParaRPr>
          </a:p>
          <a:p>
            <a:pPr marL="269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rgbClr val="320E04"/>
                </a:solidFill>
                <a:latin typeface="Arial" pitchFamily="34" charset="0"/>
                <a:ea typeface="+mn-ea"/>
                <a:cs typeface="+mn-cs"/>
              </a:rPr>
              <a:t>3. </a:t>
            </a:r>
            <a:r>
              <a:rPr lang="en-US" sz="3000" dirty="0" err="1">
                <a:solidFill>
                  <a:srgbClr val="320E04"/>
                </a:solidFill>
                <a:latin typeface="Arial" pitchFamily="34" charset="0"/>
                <a:ea typeface="+mn-ea"/>
                <a:cs typeface="+mn-cs"/>
              </a:rPr>
              <a:t>Medicina</a:t>
            </a:r>
            <a:r>
              <a:rPr lang="en-US" sz="3000" dirty="0">
                <a:solidFill>
                  <a:srgbClr val="320E04"/>
                </a:solidFill>
                <a:latin typeface="Arial" pitchFamily="34" charset="0"/>
                <a:ea typeface="+mn-ea"/>
                <a:cs typeface="+mn-cs"/>
              </a:rPr>
              <a:t>:   </a:t>
            </a:r>
            <a:r>
              <a:rPr lang="en-US" sz="3000" dirty="0" err="1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lesión</a:t>
            </a:r>
            <a:r>
              <a:rPr lang="en-US" sz="3000" b="1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física</a:t>
            </a:r>
            <a:r>
              <a:rPr lang="en-U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.</a:t>
            </a:r>
          </a:p>
          <a:p>
            <a:pPr marL="269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0" dirty="0">
              <a:solidFill>
                <a:srgbClr val="320E04"/>
              </a:solidFill>
              <a:latin typeface="Baskerville" pitchFamily="1" charset="0"/>
              <a:ea typeface="+mn-ea"/>
              <a:cs typeface="+mn-cs"/>
            </a:endParaRPr>
          </a:p>
          <a:p>
            <a:pPr marL="269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ORIGEN finales del siglo XVII: del griego, literalmente </a:t>
            </a:r>
            <a:r>
              <a:rPr lang="en-US" sz="3000" dirty="0">
                <a:solidFill>
                  <a:srgbClr val="320E04"/>
                </a:solidFill>
                <a:latin typeface="Baskerville" pitchFamily="1" charset="0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</a:rPr>
              <a:t>h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erida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n-US" sz="2400" b="1" dirty="0"/>
              <a:t>Objetivo 1: Aumento de la capacidad</a:t>
            </a:r>
          </a:p>
          <a:p>
            <a:r>
              <a:rPr lang="es-ES" altLang="en-US" sz="2400" dirty="0"/>
              <a:t>Formación y rotación de médicos y residentes de psiquiatría por la sala de traumatología (inicio del programa C-L)</a:t>
            </a:r>
          </a:p>
          <a:p>
            <a:r>
              <a:rPr lang="es-ES" altLang="en-US" sz="2400" dirty="0"/>
              <a:t>Formación para médicos y psicólogos</a:t>
            </a:r>
          </a:p>
          <a:p>
            <a:r>
              <a:rPr lang="es-ES" altLang="en-US" sz="2400" dirty="0"/>
              <a:t>Formación para administradores de hospitales</a:t>
            </a:r>
          </a:p>
          <a:p>
            <a:r>
              <a:rPr lang="es-ES" altLang="en-US" sz="2400" dirty="0"/>
              <a:t>Formación para proveedores de servicios de unidades móviles y otros proveedores de servicios de APS</a:t>
            </a:r>
          </a:p>
          <a:p>
            <a:r>
              <a:rPr lang="es-ES" altLang="en-US" sz="2400" dirty="0"/>
              <a:t>Programa de formación magistral para trabajadores sociales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3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4742121" cy="4571999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2400" b="1" dirty="0"/>
              <a:t>Objetivo 2: Mejorar la calidad de los servicios</a:t>
            </a:r>
          </a:p>
          <a:p>
            <a:r>
              <a:rPr lang="es-ES" altLang="en-US" sz="2400" dirty="0"/>
              <a:t>Elaboración de normas para el diagnóstico y el tratamiento de las enfermedades mentales</a:t>
            </a:r>
          </a:p>
          <a:p>
            <a:r>
              <a:rPr lang="es-ES" altLang="en-US" sz="2400" dirty="0"/>
              <a:t>Desarrollar protocolos de supervisión de apoyo para los </a:t>
            </a:r>
            <a:r>
              <a:rPr lang="es-ES" altLang="en-US" sz="2400" dirty="0" err="1"/>
              <a:t>TOTs</a:t>
            </a:r>
            <a:endParaRPr lang="es-ES" altLang="en-US" sz="2400" dirty="0"/>
          </a:p>
          <a:p>
            <a:r>
              <a:rPr lang="es-ES" altLang="en-US" sz="2400" dirty="0"/>
              <a:t>Desarrollar y realizar encuestas de referencia y de fin de proyecto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735694901_4D6We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5" y="2234611"/>
            <a:ext cx="3716079" cy="2477386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9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7712" y="1212112"/>
            <a:ext cx="4432101" cy="472132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altLang="en-US" sz="2400" b="1" dirty="0"/>
              <a:t>Objetivo 3: Reducir el estigma y la discriminación</a:t>
            </a:r>
          </a:p>
          <a:p>
            <a:r>
              <a:rPr lang="es-ES" altLang="en-US" sz="2400" dirty="0"/>
              <a:t>Realización de talleres con periodistas a nivel comunitario</a:t>
            </a:r>
          </a:p>
          <a:p>
            <a:r>
              <a:rPr lang="es-ES" altLang="en-US" sz="2400" dirty="0"/>
              <a:t>Realización de una campaña nacional y de talleres para reunir a clérigos y profesionales de la salud mental con el fin de encontrar una base común sobre los problemas de salud mental.</a:t>
            </a:r>
          </a:p>
          <a:p>
            <a:r>
              <a:rPr lang="es-ES" altLang="en-US" sz="2400" dirty="0"/>
              <a:t>Campaña nacional: Anuncios en la televisión y la radio, publicaciones en la prensa escrita</a:t>
            </a:r>
          </a:p>
          <a:p>
            <a:endParaRPr lang="en-US" dirty="0"/>
          </a:p>
        </p:txBody>
      </p:sp>
      <p:pic>
        <p:nvPicPr>
          <p:cNvPr id="4" name="Content Placeholder 9" descr="Poster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37" r="-13037"/>
          <a:stretch>
            <a:fillRect/>
          </a:stretch>
        </p:blipFill>
        <p:spPr>
          <a:xfrm>
            <a:off x="4660933" y="999460"/>
            <a:ext cx="4738248" cy="5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307788"/>
            <a:ext cx="6283586" cy="58654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Estudio de caso de intervención: Iniciativa de Salud Mental de Irak (IMHI)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3944679" cy="4571999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2400" b="1" dirty="0"/>
              <a:t>Objetivo 4: Aumento del acceso</a:t>
            </a:r>
          </a:p>
          <a:p>
            <a:r>
              <a:rPr lang="es-ES" altLang="en-US" sz="2400" dirty="0"/>
              <a:t>Formación de formadores en los Ministerios de Educación y Trabajo/Asuntos Sociales</a:t>
            </a:r>
          </a:p>
          <a:p>
            <a:r>
              <a:rPr lang="es-ES" altLang="en-US" sz="2400" dirty="0"/>
              <a:t>Sistema de entrega ambulatoria para poblaciones vulnerables y desplazadas</a:t>
            </a:r>
          </a:p>
        </p:txBody>
      </p:sp>
      <p:pic>
        <p:nvPicPr>
          <p:cNvPr id="4" name="Picture 2" descr="735672610_3Qgf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4" y="2086272"/>
            <a:ext cx="3822700" cy="2547938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Resiliencia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Helvetica" charset="0"/>
              </a:rPr>
              <a:t>la capacidad positiva de las personas para </a:t>
            </a:r>
            <a:r>
              <a:rPr lang="es-ES" u="sng" dirty="0">
                <a:solidFill>
                  <a:srgbClr val="1331AE"/>
                </a:solidFill>
                <a:latin typeface="Helvetica" charset="0"/>
              </a:rPr>
              <a:t>afrontar </a:t>
            </a:r>
            <a:r>
              <a:rPr lang="es-ES" dirty="0">
                <a:latin typeface="Helvetica" charset="0"/>
              </a:rPr>
              <a:t>el </a:t>
            </a:r>
            <a:r>
              <a:rPr lang="es-ES" u="sng" dirty="0">
                <a:solidFill>
                  <a:srgbClr val="1331AE"/>
                </a:solidFill>
                <a:latin typeface="Helvetica" charset="0"/>
              </a:rPr>
              <a:t>estrés</a:t>
            </a:r>
            <a:r>
              <a:rPr lang="es-ES" dirty="0">
                <a:latin typeface="Helvetica" charset="0"/>
              </a:rPr>
              <a:t> y las </a:t>
            </a:r>
            <a:r>
              <a:rPr lang="es-ES" u="sng" dirty="0">
                <a:solidFill>
                  <a:srgbClr val="1331AE"/>
                </a:solidFill>
                <a:latin typeface="Helvetica" charset="0"/>
              </a:rPr>
              <a:t>catástrofes</a:t>
            </a:r>
            <a:r>
              <a:rPr lang="en-US" dirty="0">
                <a:latin typeface="Helvetica" charset="0"/>
              </a:rPr>
              <a:t> </a:t>
            </a:r>
          </a:p>
          <a:p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“</a:t>
            </a:r>
            <a:r>
              <a:rPr lang="en-US" dirty="0" err="1">
                <a:latin typeface="Helvetica" charset="0"/>
              </a:rPr>
              <a:t>factores</a:t>
            </a:r>
            <a:r>
              <a:rPr lang="en-US" dirty="0">
                <a:latin typeface="Helvetica" charset="0"/>
              </a:rPr>
              <a:t> de </a:t>
            </a:r>
            <a:r>
              <a:rPr lang="en-US" dirty="0" err="1">
                <a:latin typeface="Helvetica" charset="0"/>
              </a:rPr>
              <a:t>protección</a:t>
            </a:r>
            <a:r>
              <a:rPr lang="en-US" dirty="0">
                <a:latin typeface="Helvetica" charset="0"/>
              </a:rPr>
              <a:t>” </a:t>
            </a:r>
            <a:r>
              <a:rPr lang="en-US" dirty="0" err="1">
                <a:latin typeface="Helvetica" charset="0"/>
              </a:rPr>
              <a:t>acumulados</a:t>
            </a:r>
            <a:r>
              <a:rPr lang="en-US" dirty="0">
                <a:latin typeface="Helvetica" charset="0"/>
              </a:rPr>
              <a:t> </a:t>
            </a:r>
          </a:p>
          <a:p>
            <a:endParaRPr lang="en-US" dirty="0">
              <a:latin typeface="Helvetica" charset="0"/>
            </a:endParaRPr>
          </a:p>
          <a:p>
            <a:r>
              <a:rPr lang="es-ES" dirty="0">
                <a:latin typeface="Helvetica" charset="0"/>
              </a:rPr>
              <a:t>utilizado en oposición a los "factores de riesgo" acumulados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181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4400" i="1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s-ES" sz="4400" i="1" dirty="0">
                <a:latin typeface="Arial" charset="0"/>
                <a:ea typeface="ＭＳ Ｐゴシック" charset="0"/>
                <a:cs typeface="ＭＳ Ｐゴシック" charset="0"/>
              </a:rPr>
              <a:t>El cerebro responde a las experiencias, no a los acontecimientos.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4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s-ES" sz="3600" i="1" dirty="0">
                <a:latin typeface="Arial" charset="0"/>
                <a:ea typeface="ＭＳ Ｐゴシック" charset="0"/>
                <a:cs typeface="ＭＳ Ｐゴシック" charset="0"/>
              </a:rPr>
              <a:t>Que un acontecimiento adverso sea traumático depende de cómo lo haya vivido la persona.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40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4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F289524-7065-41D9-880F-6CFE8F1A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dirty="0"/>
              <a:t>Reacciones inmediatas al evento traumático</a:t>
            </a:r>
            <a:endParaRPr lang="en-US" altLang="en-US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AC376E64-6DDC-4257-AAA3-DBBB8BA8C39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38300"/>
            <a:ext cx="3886200" cy="47244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100" dirty="0" err="1"/>
              <a:t>Síntomas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físicos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temblores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dolores</a:t>
            </a:r>
            <a:r>
              <a:rPr lang="en-US" altLang="en-US" sz="2100" dirty="0"/>
              <a:t> de cabeza, </a:t>
            </a:r>
            <a:r>
              <a:rPr lang="en-US" altLang="en-US" sz="2100" dirty="0" err="1"/>
              <a:t>fatiga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pérdida</a:t>
            </a:r>
            <a:r>
              <a:rPr lang="en-US" altLang="en-US" sz="2100" dirty="0"/>
              <a:t> de </a:t>
            </a:r>
            <a:r>
              <a:rPr lang="en-US" altLang="en-US" sz="2100" dirty="0" err="1"/>
              <a:t>apetito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dolores</a:t>
            </a:r>
            <a:r>
              <a:rPr lang="en-US" altLang="en-US" sz="2100" dirty="0"/>
              <a:t> y </a:t>
            </a:r>
            <a:r>
              <a:rPr lang="en-US" altLang="en-US" sz="2100" dirty="0" err="1"/>
              <a:t>molestias</a:t>
            </a:r>
            <a:r>
              <a:rPr lang="en-US" altLang="en-US" sz="2100" dirty="0"/>
              <a:t>)</a:t>
            </a:r>
          </a:p>
          <a:p>
            <a:pPr eaLnBrk="1" hangingPunct="1"/>
            <a:r>
              <a:rPr lang="en-US" altLang="en-US" sz="2100" dirty="0" err="1"/>
              <a:t>Ansiedad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miedo</a:t>
            </a:r>
            <a:endParaRPr lang="en-US" altLang="en-US" sz="2100" dirty="0"/>
          </a:p>
          <a:p>
            <a:pPr eaLnBrk="1" hangingPunct="1"/>
            <a:r>
              <a:rPr lang="en-US" altLang="en-US" sz="2100" dirty="0" err="1"/>
              <a:t>Llanto</a:t>
            </a:r>
            <a:r>
              <a:rPr lang="en-US" altLang="en-US" sz="2100" dirty="0"/>
              <a:t>, dolor y tristeza</a:t>
            </a:r>
          </a:p>
          <a:p>
            <a:pPr eaLnBrk="1" hangingPunct="1"/>
            <a:r>
              <a:rPr lang="es-ES" altLang="en-US" sz="2100" dirty="0"/>
              <a:t>Culpa, vergüenza (por haber sobrevivido, o por no haber salvado a otros)</a:t>
            </a:r>
          </a:p>
          <a:p>
            <a:pPr eaLnBrk="1" hangingPunct="1"/>
            <a:r>
              <a:rPr lang="en-US" altLang="en-US" sz="2100" dirty="0" err="1"/>
              <a:t>Alegría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por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haber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sobrevivido</a:t>
            </a:r>
            <a:endParaRPr lang="en-US" altLang="en-US" sz="2100" dirty="0"/>
          </a:p>
          <a:p>
            <a:pPr eaLnBrk="1" hangingPunct="1"/>
            <a:r>
              <a:rPr lang="en-US" altLang="en-US" sz="2100" dirty="0" err="1"/>
              <a:t>Estar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guardia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nervioso</a:t>
            </a:r>
            <a:endParaRPr lang="en-US" altLang="en-US" sz="2100" dirty="0"/>
          </a:p>
          <a:p>
            <a:pPr eaLnBrk="1" hangingPunct="1"/>
            <a:r>
              <a:rPr lang="en-US" altLang="en-US" sz="2100" dirty="0"/>
              <a:t>Ira, </a:t>
            </a:r>
            <a:r>
              <a:rPr lang="en-US" altLang="en-US" sz="2100" dirty="0" err="1"/>
              <a:t>irritabilidad</a:t>
            </a:r>
            <a:endParaRPr lang="en-US" altLang="en-US" sz="2400" dirty="0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4A28F43-2794-4C2A-AAC9-736061602FD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19600" y="1655979"/>
            <a:ext cx="4267200" cy="480060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s-ES" altLang="en-US" sz="2100" dirty="0">
                <a:solidFill>
                  <a:srgbClr val="FF0000"/>
                </a:solidFill>
              </a:rPr>
              <a:t>Inmóvil, retraído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s-ES" altLang="en-US" sz="2100" dirty="0">
                <a:solidFill>
                  <a:srgbClr val="FF0000"/>
                </a:solidFill>
              </a:rPr>
              <a:t>Desorientado: no saber su nombre, de dónde viene o qué ha pasado.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s-ES" altLang="en-US" sz="2100" dirty="0">
                <a:solidFill>
                  <a:srgbClr val="FF0000"/>
                </a:solidFill>
              </a:rPr>
              <a:t>No responder a los demás, no hablar en absoluto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s-ES" altLang="en-US" sz="2100" dirty="0">
                <a:solidFill>
                  <a:srgbClr val="FF0000"/>
                </a:solidFill>
              </a:rPr>
              <a:t>Sentirse confundido, emocionalmente insensible, sentirse irreal o aturdido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s-ES" altLang="en-US" sz="2100" dirty="0">
                <a:solidFill>
                  <a:srgbClr val="FF0000"/>
                </a:solidFill>
              </a:rPr>
              <a:t>Incapaz de cuidar de sí mismo o de sus hijos (no comer ni beber, no poder tomar decisiones sencillas)</a:t>
            </a:r>
          </a:p>
        </p:txBody>
      </p:sp>
      <p:sp>
        <p:nvSpPr>
          <p:cNvPr id="77829" name="Rectangle 6">
            <a:extLst>
              <a:ext uri="{FF2B5EF4-FFF2-40B4-BE49-F238E27FC236}">
                <a16:creationId xmlns:a16="http://schemas.microsoft.com/office/drawing/2014/main" id="{3BAF4D55-49D6-4ACC-8B14-FB0E4A1A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5125" y="638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3200" dirty="0">
                <a:latin typeface="Arial" charset="0"/>
                <a:ea typeface="ＭＳ Ｐゴシック" charset="0"/>
                <a:cs typeface="Arial" charset="0"/>
              </a:rPr>
              <a:t>La gravedad del suceso traumático aumenta el riesgo de padecer síntomas traumáticos a largo plazo (es decir, TEPT)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19138" y="6587639"/>
            <a:ext cx="281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dirty="0">
                <a:cs typeface="Arial" charset="0"/>
              </a:rPr>
              <a:t>Breslau 1998.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92125" y="1546225"/>
            <a:ext cx="79613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chemeClr val="tx2"/>
              </a:buClr>
              <a:buSzPct val="110000"/>
            </a:pPr>
            <a:r>
              <a:rPr lang="es-ES" b="1" dirty="0">
                <a:cs typeface="Arial" charset="0"/>
              </a:rPr>
              <a:t>Ejemplos de eventos traumáticos y el riesgo estimado de desarrollar TEPT*.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10000"/>
            </a:pPr>
            <a:endParaRPr lang="en-US" b="1" dirty="0">
              <a:cs typeface="Arial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71766" y="6218599"/>
            <a:ext cx="8005762" cy="5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84" tIns="42893" rIns="85784" bIns="42893">
            <a:spAutoFit/>
          </a:bodyPr>
          <a:lstStyle>
            <a:lvl1pPr marL="53975" indent="-539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cs typeface="Arial" charset="0"/>
              </a:rPr>
              <a:t>*</a:t>
            </a:r>
            <a:r>
              <a:rPr lang="es-ES" sz="1000" dirty="0">
                <a:cs typeface="Arial" charset="0"/>
              </a:rPr>
              <a:t>Basado en los resultados de la Encuesta sobre Trauma en el Área de Detroit, que fue una encuesta telefónica realizada entre una muestra representativa de 2181 personas de 18 a 45 años en el área de Detroit en 1996.</a:t>
            </a:r>
          </a:p>
          <a:p>
            <a:r>
              <a:rPr lang="en-US" sz="1000" dirty="0">
                <a:cs typeface="Arial" charset="0"/>
              </a:rPr>
              <a:t>  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20700" y="2220974"/>
            <a:ext cx="7964488" cy="3997388"/>
          </a:xfrm>
          <a:prstGeom prst="rect">
            <a:avLst/>
          </a:prstGeom>
          <a:solidFill>
            <a:srgbClr val="C9CD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21510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8193899"/>
              </p:ext>
            </p:extLst>
          </p:nvPr>
        </p:nvGraphicFramePr>
        <p:xfrm>
          <a:off x="844674" y="1677193"/>
          <a:ext cx="6777037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610515" imgH="4181526" progId="MSGraph.Chart.8">
                  <p:embed followColorScheme="full"/>
                </p:oleObj>
              </mc:Choice>
              <mc:Fallback>
                <p:oleObj name="Chart" r:id="rId3" imgW="7610515" imgH="4181526" progId="MSGraph.Chart.8">
                  <p:embed followColorScheme="full"/>
                  <p:pic>
                    <p:nvPicPr>
                      <p:cNvPr id="215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74" y="1677193"/>
                        <a:ext cx="6777037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8"/>
          <p:cNvSpPr>
            <a:spLocks noChangeArrowheads="1"/>
          </p:cNvSpPr>
          <p:nvPr/>
        </p:nvSpPr>
        <p:spPr bwMode="auto">
          <a:xfrm rot="-5400000">
            <a:off x="238126" y="3833812"/>
            <a:ext cx="1200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/>
            <a:r>
              <a:rPr lang="en-US" sz="1000" b="1">
                <a:solidFill>
                  <a:srgbClr val="00133B"/>
                </a:solidFill>
              </a:rPr>
              <a:t>Risk of PTSD (%)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168007" y="5294313"/>
            <a:ext cx="889786" cy="5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Mantenido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en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cautiverio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/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torturado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/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secuestrado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020951" y="5295900"/>
            <a:ext cx="631702" cy="3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Violación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sexual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666254" y="5311775"/>
            <a:ext cx="546743" cy="3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Golpiza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severa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152879" y="5295900"/>
            <a:ext cx="800018" cy="4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Otros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tipos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de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asalto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sexual 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3765061" y="5347891"/>
            <a:ext cx="796812" cy="4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Accidentes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o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heridas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severas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4330576" y="5347890"/>
            <a:ext cx="783361" cy="5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Disparos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o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apuñalamiento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4974847" y="5259429"/>
            <a:ext cx="819797" cy="95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Muerte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repentina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e </a:t>
            </a:r>
          </a:p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inesperada</a:t>
            </a:r>
            <a:r>
              <a:rPr lang="en-US" sz="9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de un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amigo o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familiar </a:t>
            </a: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cercano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5601884" y="5311775"/>
            <a:ext cx="819797" cy="7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Enfermedad 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potencialmente 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mortal 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del niño</a:t>
            </a: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6223739" y="5311775"/>
            <a:ext cx="819797" cy="8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Ser testigo 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de un asesinato 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o de una lesión</a:t>
            </a:r>
          </a:p>
          <a:p>
            <a:pPr algn="ctr">
              <a:lnSpc>
                <a:spcPct val="90000"/>
              </a:lnSpc>
            </a:pPr>
            <a:r>
              <a:rPr lang="es-ES" sz="900" dirty="0">
                <a:solidFill>
                  <a:srgbClr val="000000"/>
                </a:solidFill>
                <a:cs typeface="Arial" charset="0"/>
              </a:rPr>
              <a:t> grave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7007225" y="5325940"/>
            <a:ext cx="582009" cy="3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84" tIns="42893" rIns="85784" bIns="428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rgbClr val="000000"/>
                </a:solidFill>
                <a:cs typeface="Arial" charset="0"/>
              </a:rPr>
              <a:t>Desastre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379266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381000"/>
            <a:ext cx="91440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>
                <a:latin typeface="Arial" charset="0"/>
                <a:ea typeface="ＭＳ Ｐゴシック" charset="0"/>
                <a:cs typeface="ＭＳ Ｐゴシック" charset="0"/>
              </a:rPr>
              <a:t>La gravedad de los síntomas del trauma depende de la interacción entre</a:t>
            </a:r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04800" y="1752600"/>
            <a:ext cx="8458200" cy="3886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s-ES" sz="3600" dirty="0">
                <a:latin typeface="Arial" charset="0"/>
                <a:ea typeface="ＭＳ Ｐゴシック" charset="0"/>
                <a:cs typeface="ＭＳ Ｐゴシック" charset="0"/>
              </a:rPr>
              <a:t>Cómo se vivió el evento</a:t>
            </a:r>
          </a:p>
          <a:p>
            <a:pPr>
              <a:buFont typeface="Wingdings" charset="0"/>
              <a:buNone/>
              <a:defRPr/>
            </a:pPr>
            <a:r>
              <a:rPr lang="es-ES" sz="3600" dirty="0">
                <a:latin typeface="Arial" charset="0"/>
                <a:ea typeface="ＭＳ Ｐゴシック" charset="0"/>
                <a:cs typeface="ＭＳ Ｐゴシック" charset="0"/>
              </a:rPr>
              <a:t>(terror, horror, impotencia, humillación)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4191000" y="3124200"/>
            <a:ext cx="533400" cy="533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142999" y="3581400"/>
            <a:ext cx="6882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/>
              <a:t>        </a:t>
            </a:r>
            <a:r>
              <a:rPr lang="en-US" sz="3600" dirty="0" err="1"/>
              <a:t>Factores</a:t>
            </a:r>
            <a:r>
              <a:rPr lang="en-US" sz="3600" dirty="0"/>
              <a:t> de </a:t>
            </a:r>
            <a:r>
              <a:rPr lang="en-US" sz="3600" dirty="0" err="1"/>
              <a:t>vulnerabilidad</a:t>
            </a:r>
            <a:endParaRPr lang="en-US" sz="3600" dirty="0"/>
          </a:p>
        </p:txBody>
      </p:sp>
      <p:sp>
        <p:nvSpPr>
          <p:cNvPr id="8" name="Plus 7"/>
          <p:cNvSpPr/>
          <p:nvPr/>
        </p:nvSpPr>
        <p:spPr bwMode="auto">
          <a:xfrm>
            <a:off x="4191000" y="4343400"/>
            <a:ext cx="457200" cy="533400"/>
          </a:xfrm>
          <a:prstGeom prst="mathPlus">
            <a:avLst>
              <a:gd name="adj1" fmla="val 326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1905000" y="472440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/>
              <a:t>    </a:t>
            </a:r>
            <a:r>
              <a:rPr lang="en-US" sz="3600" dirty="0" err="1"/>
              <a:t>Factores</a:t>
            </a:r>
            <a:r>
              <a:rPr lang="en-US" sz="3600" dirty="0"/>
              <a:t> de </a:t>
            </a:r>
            <a:r>
              <a:rPr lang="en-US" sz="3600" dirty="0" err="1"/>
              <a:t>resiliencia</a:t>
            </a:r>
            <a:endParaRPr lang="en-US" sz="3600" dirty="0"/>
          </a:p>
        </p:txBody>
      </p:sp>
      <p:sp>
        <p:nvSpPr>
          <p:cNvPr id="11" name="Plus 10"/>
          <p:cNvSpPr/>
          <p:nvPr/>
        </p:nvSpPr>
        <p:spPr bwMode="auto">
          <a:xfrm>
            <a:off x="4191000" y="5410200"/>
            <a:ext cx="533400" cy="533400"/>
          </a:xfrm>
          <a:prstGeom prst="mathPlus">
            <a:avLst>
              <a:gd name="adj1" fmla="val 26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0" y="6019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/>
              <a:t>   </a:t>
            </a:r>
            <a:r>
              <a:rPr lang="en-US" sz="3600" dirty="0" err="1"/>
              <a:t>Validación</a:t>
            </a:r>
            <a:r>
              <a:rPr lang="en-US" sz="3600" dirty="0"/>
              <a:t> y </a:t>
            </a:r>
            <a:r>
              <a:rPr lang="en-US" sz="3600" dirty="0" err="1"/>
              <a:t>apoyo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grupo</a:t>
            </a:r>
            <a:r>
              <a:rPr lang="en-US" sz="3600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269426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876300" y="839072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charset="0"/>
              </a:rPr>
              <a:t>Vías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sensoriales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95600" y="2438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Times New Roman" charset="0"/>
              </a:rPr>
              <a:t>Sistema </a:t>
            </a:r>
            <a:r>
              <a:rPr lang="en-US" sz="3600" dirty="0" err="1">
                <a:latin typeface="Times New Roman" charset="0"/>
              </a:rPr>
              <a:t>límbico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91628" y="5419725"/>
            <a:ext cx="3505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70C0"/>
                </a:solidFill>
                <a:latin typeface="Times New Roman" charset="0"/>
              </a:rPr>
              <a:t>Amígdala</a:t>
            </a:r>
            <a:endParaRPr lang="en-US" sz="3600" dirty="0">
              <a:solidFill>
                <a:srgbClr val="0070C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charset="0"/>
              </a:rPr>
              <a:t>memoria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charset="0"/>
              </a:rPr>
              <a:t>implícita</a:t>
            </a:r>
            <a:r>
              <a:rPr lang="en-US" sz="2800" dirty="0">
                <a:solidFill>
                  <a:srgbClr val="0070C0"/>
                </a:solidFill>
                <a:latin typeface="Times New Roman" charset="0"/>
              </a:rPr>
              <a:t>)</a:t>
            </a:r>
            <a:endParaRPr lang="en-US" sz="3600" dirty="0">
              <a:solidFill>
                <a:srgbClr val="0070C0"/>
              </a:solidFill>
              <a:latin typeface="Times New Roman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9162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715000" y="5410200"/>
            <a:ext cx="3276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charset="0"/>
              </a:rPr>
              <a:t>Hipocampo</a:t>
            </a:r>
            <a:endParaRPr lang="en-US" sz="3600" dirty="0">
              <a:solidFill>
                <a:srgbClr val="FF0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charset="0"/>
              </a:rPr>
              <a:t>memoria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charset="0"/>
              </a:rPr>
              <a:t>explícita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4267200" y="1828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>
            <a:off x="1524000" y="4648200"/>
            <a:ext cx="1219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5867400" y="4724400"/>
            <a:ext cx="1371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-2092325" y="658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_tradnl" sz="1800"/>
          </a:p>
        </p:txBody>
      </p:sp>
      <p:sp>
        <p:nvSpPr>
          <p:cNvPr id="2" name="TextBox 1"/>
          <p:cNvSpPr txBox="1"/>
          <p:nvPr/>
        </p:nvSpPr>
        <p:spPr>
          <a:xfrm>
            <a:off x="291628" y="4694296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Procedimiento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8370" y="4760148"/>
            <a:ext cx="121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Consciente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359265e-c19c-4ebf-b8ef-e495c0a3b367">APA Templates</Category>
    <Document_x0020_Type xmlns="0359265e-c19c-4ebf-b8ef-e495c0a3b367">Document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28AA1EA2F2142954F1C3DA55C47DD" ma:contentTypeVersion="2" ma:contentTypeDescription="Create a new document." ma:contentTypeScope="" ma:versionID="8b1fd232b4739f8acd3d441ffeebb70e">
  <xsd:schema xmlns:xsd="http://www.w3.org/2001/XMLSchema" xmlns:xs="http://www.w3.org/2001/XMLSchema" xmlns:p="http://schemas.microsoft.com/office/2006/metadata/properties" xmlns:ns2="0359265e-c19c-4ebf-b8ef-e495c0a3b367" targetNamespace="http://schemas.microsoft.com/office/2006/metadata/properties" ma:root="true" ma:fieldsID="a31523a0250ff39d4581889c6ccb6f16" ns2:_="">
    <xsd:import namespace="0359265e-c19c-4ebf-b8ef-e495c0a3b36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9265e-c19c-4ebf-b8ef-e495c0a3b36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PA Templates"/>
          <xsd:enumeration value="Documents"/>
          <xsd:enumeration value="Forms"/>
        </xsd:restriction>
      </xsd:simpleType>
    </xsd:element>
    <xsd:element name="Document_x0020_Type" ma:index="9" nillable="true" ma:displayName="Document Type" ma:default="Form" ma:format="Dropdown" ma:internalName="Document_x0020_Type">
      <xsd:simpleType>
        <xsd:restriction base="dms:Choice">
          <xsd:enumeration value="Form"/>
          <xsd:enumeration value="Documen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8E6D82-89ED-4237-9F54-7D83CA6C3E43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0359265e-c19c-4ebf-b8ef-e495c0a3b36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FDCFA7-11A5-4947-B834-F8174F0AE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9265e-c19c-4ebf-b8ef-e495c0a3b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228AE-04CB-4106-B305-444D7C02A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2574</Words>
  <Application>Microsoft Office PowerPoint</Application>
  <PresentationFormat>On-screen Show (4:3)</PresentationFormat>
  <Paragraphs>308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Baskerville</vt:lpstr>
      <vt:lpstr>Calibri</vt:lpstr>
      <vt:lpstr>Calibri Light</vt:lpstr>
      <vt:lpstr>Century Gothic</vt:lpstr>
      <vt:lpstr>Gill Sans MT</vt:lpstr>
      <vt:lpstr>Helvetica</vt:lpstr>
      <vt:lpstr>HiraMinPro-W3</vt:lpstr>
      <vt:lpstr>Hoefler Txt Bold SC</vt:lpstr>
      <vt:lpstr>Lucida Grande</vt:lpstr>
      <vt:lpstr>Times</vt:lpstr>
      <vt:lpstr>Times New Roman</vt:lpstr>
      <vt:lpstr>Wingdings</vt:lpstr>
      <vt:lpstr>Wingdings 2</vt:lpstr>
      <vt:lpstr>Office Theme</vt:lpstr>
      <vt:lpstr>Custom Design</vt:lpstr>
      <vt:lpstr>Chart</vt:lpstr>
      <vt:lpstr>Document</vt:lpstr>
      <vt:lpstr>Comprender el trauma</vt:lpstr>
      <vt:lpstr>PowerPoint Presentation</vt:lpstr>
      <vt:lpstr>La definición de trauma es subjetiva</vt:lpstr>
      <vt:lpstr>Resiliencia</vt:lpstr>
      <vt:lpstr>PowerPoint Presentation</vt:lpstr>
      <vt:lpstr>Reacciones inmediatas al evento traumático</vt:lpstr>
      <vt:lpstr>La gravedad del suceso traumático aumenta el riesgo de padecer síntomas traumáticos a largo plazo (es decir, TEPT)</vt:lpstr>
      <vt:lpstr>La gravedad de los síntomas del trauma depende de la interacción entre—</vt:lpstr>
      <vt:lpstr>PowerPoint Presentation</vt:lpstr>
      <vt:lpstr>PowerPoint Presentation</vt:lpstr>
      <vt:lpstr>PowerPoint Presentation</vt:lpstr>
      <vt:lpstr>Los sucesos traumáticos suelen causar</vt:lpstr>
      <vt:lpstr>¿Qué es la disociación?</vt:lpstr>
      <vt:lpstr>¿Qué es la disociación?</vt:lpstr>
      <vt:lpstr>El TEPT en el DSM-5</vt:lpstr>
      <vt:lpstr>Historia natural del TEPT</vt:lpstr>
      <vt:lpstr>Qué se puede hacer: Pirámide de intervención</vt:lpstr>
      <vt:lpstr>Estudio de caso de prevención: Apoyo a las víctimas y reconciliación (VSR)</vt:lpstr>
      <vt:lpstr>Primeros auxilios psicológicos</vt:lpstr>
      <vt:lpstr>Guía del ALP para los trabajadores en el terreno</vt:lpstr>
      <vt:lpstr>Ayudar a las personas con problemas</vt:lpstr>
      <vt:lpstr>Ayudar a la gente a sentirse tranquila</vt:lpstr>
      <vt:lpstr>Buena comunicación: Cosas que NO hay que decir ni hacer</vt:lpstr>
      <vt:lpstr>Estrategias de afrontamiento positivas (ajustadas a la cultura)</vt:lpstr>
      <vt:lpstr>Enlace - apoyo social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  <vt:lpstr>Estudio de caso de intervención: Iniciativa de Salud Mental de Irak (IMHI)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PowerPoint Template</dc:title>
  <dc:subject/>
  <dc:creator>Cynthia DeDios</dc:creator>
  <cp:keywords/>
  <dc:description/>
  <cp:lastModifiedBy>Nunez, Heydi X (Havana)</cp:lastModifiedBy>
  <cp:revision>171</cp:revision>
  <cp:lastPrinted>2021-04-19T13:40:45Z</cp:lastPrinted>
  <dcterms:created xsi:type="dcterms:W3CDTF">2015-04-29T13:45:43Z</dcterms:created>
  <dcterms:modified xsi:type="dcterms:W3CDTF">2022-07-22T18:57:30Z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0x0101005D628AA1EA2F2142954F1C3DA55C47DD</vt:lpwstr>
  </property>
  <property fmtid="{D5CDD505-2E9C-101B-9397-08002B2CF9AE}" pid="4" name="MSIP_Label_0d3cdd76-ed86-4455-8be3-c27733367ace_Enabled">
    <vt:lpwstr>true</vt:lpwstr>
  </property>
  <property fmtid="{D5CDD505-2E9C-101B-9397-08002B2CF9AE}" pid="5" name="MSIP_Label_0d3cdd76-ed86-4455-8be3-c27733367ace_SetDate">
    <vt:lpwstr>2022-07-19T15:54:33Z</vt:lpwstr>
  </property>
  <property fmtid="{D5CDD505-2E9C-101B-9397-08002B2CF9AE}" pid="6" name="MSIP_Label_0d3cdd76-ed86-4455-8be3-c27733367ace_Method">
    <vt:lpwstr>Privileged</vt:lpwstr>
  </property>
  <property fmtid="{D5CDD505-2E9C-101B-9397-08002B2CF9AE}" pid="7" name="MSIP_Label_0d3cdd76-ed86-4455-8be3-c27733367ace_Name">
    <vt:lpwstr>0d3cdd76-ed86-4455-8be3-c27733367ace</vt:lpwstr>
  </property>
  <property fmtid="{D5CDD505-2E9C-101B-9397-08002B2CF9AE}" pid="8" name="MSIP_Label_0d3cdd76-ed86-4455-8be3-c27733367ace_SiteId">
    <vt:lpwstr>66cf5074-5afe-48d1-a691-a12b2121f44b</vt:lpwstr>
  </property>
  <property fmtid="{D5CDD505-2E9C-101B-9397-08002B2CF9AE}" pid="9" name="MSIP_Label_0d3cdd76-ed86-4455-8be3-c27733367ace_ActionId">
    <vt:lpwstr>395d8d25-1028-4708-8488-af31b5a251e8</vt:lpwstr>
  </property>
  <property fmtid="{D5CDD505-2E9C-101B-9397-08002B2CF9AE}" pid="10" name="MSIP_Label_0d3cdd76-ed86-4455-8be3-c27733367ace_ContentBits">
    <vt:lpwstr>2</vt:lpwstr>
  </property>
  <property fmtid="{D5CDD505-2E9C-101B-9397-08002B2CF9AE}" pid="11" name="ClassificationContentMarkingFooterLocations">
    <vt:lpwstr>Office Theme:8\Custom Design:9</vt:lpwstr>
  </property>
  <property fmtid="{D5CDD505-2E9C-101B-9397-08002B2CF9AE}" pid="12" name="ClassificationContentMarkingFooterText">
    <vt:lpwstr>SENSITIVE BUT UNCLASSIFIED</vt:lpwstr>
  </property>
</Properties>
</file>